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70"/>
  </p:notesMasterIdLst>
  <p:sldIdLst>
    <p:sldId id="256" r:id="rId2"/>
    <p:sldId id="411" r:id="rId3"/>
    <p:sldId id="258" r:id="rId4"/>
    <p:sldId id="333" r:id="rId5"/>
    <p:sldId id="338" r:id="rId6"/>
    <p:sldId id="409" r:id="rId7"/>
    <p:sldId id="393" r:id="rId8"/>
    <p:sldId id="408" r:id="rId9"/>
    <p:sldId id="394" r:id="rId10"/>
    <p:sldId id="347" r:id="rId11"/>
    <p:sldId id="348" r:id="rId12"/>
    <p:sldId id="360" r:id="rId13"/>
    <p:sldId id="349" r:id="rId14"/>
    <p:sldId id="339" r:id="rId15"/>
    <p:sldId id="341" r:id="rId16"/>
    <p:sldId id="342" r:id="rId17"/>
    <p:sldId id="395" r:id="rId18"/>
    <p:sldId id="343" r:id="rId19"/>
    <p:sldId id="406" r:id="rId20"/>
    <p:sldId id="402" r:id="rId21"/>
    <p:sldId id="403" r:id="rId22"/>
    <p:sldId id="404" r:id="rId23"/>
    <p:sldId id="405" r:id="rId24"/>
    <p:sldId id="350" r:id="rId25"/>
    <p:sldId id="345" r:id="rId26"/>
    <p:sldId id="412" r:id="rId27"/>
    <p:sldId id="413" r:id="rId28"/>
    <p:sldId id="414" r:id="rId29"/>
    <p:sldId id="41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62" r:id="rId38"/>
    <p:sldId id="363" r:id="rId39"/>
    <p:sldId id="365" r:id="rId40"/>
    <p:sldId id="366" r:id="rId41"/>
    <p:sldId id="373" r:id="rId42"/>
    <p:sldId id="367" r:id="rId43"/>
    <p:sldId id="415" r:id="rId44"/>
    <p:sldId id="416" r:id="rId45"/>
    <p:sldId id="368" r:id="rId46"/>
    <p:sldId id="369" r:id="rId47"/>
    <p:sldId id="371" r:id="rId48"/>
    <p:sldId id="370" r:id="rId49"/>
    <p:sldId id="374" r:id="rId50"/>
    <p:sldId id="399" r:id="rId51"/>
    <p:sldId id="401" r:id="rId52"/>
    <p:sldId id="375" r:id="rId53"/>
    <p:sldId id="376" r:id="rId54"/>
    <p:sldId id="377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96" r:id="rId64"/>
    <p:sldId id="387" r:id="rId65"/>
    <p:sldId id="388" r:id="rId66"/>
    <p:sldId id="389" r:id="rId67"/>
    <p:sldId id="390" r:id="rId68"/>
    <p:sldId id="391" r:id="rId69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15E0CC-7E85-474D-B010-1AD797088E25}">
          <p14:sldIdLst>
            <p14:sldId id="256"/>
            <p14:sldId id="411"/>
          </p14:sldIdLst>
        </p14:section>
        <p14:section name="Session 1 (1 hour)- Intro to Symmetry, Angles, Python and Turtle" id="{D76D1E0D-983D-524B-B681-F7C5607FD587}">
          <p14:sldIdLst>
            <p14:sldId id="258"/>
            <p14:sldId id="333"/>
            <p14:sldId id="338"/>
            <p14:sldId id="409"/>
            <p14:sldId id="393"/>
            <p14:sldId id="408"/>
            <p14:sldId id="394"/>
            <p14:sldId id="347"/>
            <p14:sldId id="348"/>
            <p14:sldId id="360"/>
            <p14:sldId id="349"/>
            <p14:sldId id="339"/>
            <p14:sldId id="341"/>
            <p14:sldId id="342"/>
            <p14:sldId id="395"/>
            <p14:sldId id="343"/>
            <p14:sldId id="406"/>
            <p14:sldId id="402"/>
            <p14:sldId id="403"/>
            <p14:sldId id="404"/>
            <p14:sldId id="405"/>
            <p14:sldId id="350"/>
            <p14:sldId id="345"/>
            <p14:sldId id="412"/>
          </p14:sldIdLst>
        </p14:section>
        <p14:section name="Session 2 (1 hour) - Colours, Penup/down, Flags and Loops" id="{3EF3D4A0-C8A4-8E46-89DD-42CD8313984A}">
          <p14:sldIdLst>
            <p14:sldId id="413"/>
            <p14:sldId id="414"/>
            <p14:sldId id="410"/>
            <p14:sldId id="351"/>
            <p14:sldId id="352"/>
            <p14:sldId id="353"/>
            <p14:sldId id="354"/>
            <p14:sldId id="355"/>
            <p14:sldId id="356"/>
            <p14:sldId id="357"/>
            <p14:sldId id="362"/>
            <p14:sldId id="363"/>
            <p14:sldId id="365"/>
            <p14:sldId id="366"/>
            <p14:sldId id="373"/>
            <p14:sldId id="367"/>
          </p14:sldIdLst>
        </p14:section>
        <p14:section name="Session 3" id="{527E7365-6500-7244-984E-F706596A446D}">
          <p14:sldIdLst>
            <p14:sldId id="415"/>
            <p14:sldId id="416"/>
            <p14:sldId id="368"/>
            <p14:sldId id="369"/>
            <p14:sldId id="371"/>
            <p14:sldId id="370"/>
            <p14:sldId id="374"/>
            <p14:sldId id="399"/>
            <p14:sldId id="401"/>
            <p14:sldId id="375"/>
            <p14:sldId id="376"/>
            <p14:sldId id="377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96"/>
            <p14:sldId id="387"/>
            <p14:sldId id="388"/>
            <p14:sldId id="389"/>
            <p14:sldId id="390"/>
            <p14:sldId id="3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40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41"/>
    <p:restoredTop sz="94085"/>
  </p:normalViewPr>
  <p:slideViewPr>
    <p:cSldViewPr snapToGrid="0" snapToObjects="1">
      <p:cViewPr varScale="1">
        <p:scale>
          <a:sx n="119" d="100"/>
          <a:sy n="119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C2E18-2BFA-7741-A7F9-F84419AA370A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A1ED9-671A-7F4D-9FD9-76D0A82EA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9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64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A1ED9-671A-7F4D-9FD9-76D0A82EAF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86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3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75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Program 1:</a:t>
            </a:r>
          </a:p>
          <a:p>
            <a:r>
              <a:rPr lang="en-GB" dirty="0"/>
              <a:t>import turtle</a:t>
            </a:r>
          </a:p>
          <a:p>
            <a:r>
              <a:rPr lang="en-GB" dirty="0"/>
              <a:t>pen = turtle.Turtle()</a:t>
            </a:r>
          </a:p>
          <a:p>
            <a:r>
              <a:rPr lang="en-GB" dirty="0"/>
              <a:t>pen.shape("turtle")</a:t>
            </a:r>
          </a:p>
          <a:p>
            <a:r>
              <a:rPr lang="en-GB" dirty="0"/>
              <a:t>wn = turtle.Screen()</a:t>
            </a:r>
          </a:p>
          <a:p>
            <a:r>
              <a:rPr lang="en-GB" dirty="0"/>
              <a:t>#set the line colour to green</a:t>
            </a:r>
          </a:p>
          <a:p>
            <a:r>
              <a:rPr lang="en-GB" dirty="0"/>
              <a:t>pen.color("green")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Program 2:</a:t>
            </a:r>
          </a:p>
          <a:p>
            <a:r>
              <a:rPr lang="en-GB" dirty="0"/>
              <a:t>import turtle</a:t>
            </a:r>
          </a:p>
          <a:p>
            <a:r>
              <a:rPr lang="en-GB" dirty="0"/>
              <a:t>pen = turtle.Turtle()</a:t>
            </a:r>
          </a:p>
          <a:p>
            <a:r>
              <a:rPr lang="en-GB" dirty="0"/>
              <a:t>pen.shape("turtle")</a:t>
            </a:r>
          </a:p>
          <a:p>
            <a:r>
              <a:rPr lang="en-GB" dirty="0"/>
              <a:t>wn = turtle.Screen()</a:t>
            </a:r>
          </a:p>
          <a:p>
            <a:r>
              <a:rPr lang="en-GB" dirty="0"/>
              <a:t>#set the line colour to green</a:t>
            </a:r>
          </a:p>
          <a:p>
            <a:r>
              <a:rPr lang="en-GB" dirty="0"/>
              <a:t>pen.color("green")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44112-B3C0-4F11-BE6B-A348D94AD81F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773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50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97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0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Correct answer:</a:t>
            </a:r>
          </a:p>
          <a:p>
            <a:r>
              <a:rPr lang="en-GB" dirty="0"/>
              <a:t>import turtle</a:t>
            </a:r>
          </a:p>
          <a:p>
            <a:r>
              <a:rPr lang="en-GB" dirty="0"/>
              <a:t>pen = turtle.Turtle()</a:t>
            </a:r>
          </a:p>
          <a:p>
            <a:r>
              <a:rPr lang="en-GB" dirty="0"/>
              <a:t>pen.shape("turtle")</a:t>
            </a:r>
          </a:p>
          <a:p>
            <a:r>
              <a:rPr lang="en-GB" dirty="0"/>
              <a:t>sides = int(input("how many sides do you want?"))</a:t>
            </a:r>
          </a:p>
          <a:p>
            <a:r>
              <a:rPr lang="en-GB" dirty="0"/>
              <a:t>pen.penup()</a:t>
            </a:r>
          </a:p>
          <a:p>
            <a:r>
              <a:rPr lang="en-GB" dirty="0"/>
              <a:t>pen.backward(10)</a:t>
            </a:r>
          </a:p>
          <a:p>
            <a:r>
              <a:rPr lang="en-GB" dirty="0"/>
              <a:t>pen.right(100)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pen.pendown()</a:t>
            </a:r>
          </a:p>
          <a:p>
            <a:r>
              <a:rPr lang="en-GB" dirty="0"/>
              <a:t>for i in range(sides):</a:t>
            </a:r>
          </a:p>
          <a:p>
            <a:r>
              <a:rPr lang="en-GB" dirty="0"/>
              <a:t>    pen.forward(100)</a:t>
            </a:r>
          </a:p>
          <a:p>
            <a:r>
              <a:rPr lang="en-GB" dirty="0"/>
              <a:t>    pen.right(360/sides)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44112-B3C0-4F11-BE6B-A348D94AD81F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35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9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8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3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65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75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0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8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8D441C-9CD1-AD41-B93A-06C7ECE8E367}"/>
              </a:ext>
            </a:extLst>
          </p:cNvPr>
          <p:cNvSpPr txBox="1"/>
          <p:nvPr/>
        </p:nvSpPr>
        <p:spPr>
          <a:xfrm>
            <a:off x="7223762" y="329184"/>
            <a:ext cx="18473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473AC-576C-2749-9D4F-4B7EEA8C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3" y="5068800"/>
            <a:ext cx="8774034" cy="1591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8B1B0-DA4E-D643-913F-D45A77EE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3" y="2045204"/>
            <a:ext cx="8774034" cy="1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445D8-E5A7-3743-B768-C038A4D53E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6522" y="2201119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1C0636-A5E2-174B-81EB-237CF62D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9F891B-8084-2547-8603-5FC167D848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090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02944-48B9-5644-ACA7-FDEE3294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5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4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40AEF-067C-5247-854A-44E7D98CA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3FC03D-20EB-0546-85EC-8F395EF11A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063" y="3254903"/>
            <a:ext cx="2999805" cy="348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A072A9-D7EA-9543-AF31-D43A57AFA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D047E1-9CBA-5D4C-B42A-0177A8DD5A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BFC31E-8B11-2C48-9865-7752EBBB9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0063" y="5389767"/>
            <a:ext cx="2999805" cy="3541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82733C-9B39-694F-85ED-CAB98DB4E19E}"/>
              </a:ext>
            </a:extLst>
          </p:cNvPr>
          <p:cNvSpPr/>
          <p:nvPr/>
        </p:nvSpPr>
        <p:spPr>
          <a:xfrm>
            <a:off x="4801159" y="3258081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DA46C0-15E9-C84C-95B1-743B16554AB9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39B727-0E41-8D44-B130-45508DB62625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9ACF5-BAF5-C54C-8C98-DE0DD135BB9C}"/>
              </a:ext>
            </a:extLst>
          </p:cNvPr>
          <p:cNvSpPr/>
          <p:nvPr/>
        </p:nvSpPr>
        <p:spPr>
          <a:xfrm>
            <a:off x="4801159" y="534511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D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3B4D56-DCFD-AB44-8F5F-01F8B48019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242776A-DFFD-FA49-9CF6-05D7F6D1A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81B099-D7BA-B340-B183-35C5FD6B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2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D35D-BC3A-424E-8E43-77D4835F4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7C75D4-29F7-7645-924D-D55E757A4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1750E7-4BC6-A24D-9A95-98BAEAAED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AFA93-CBD0-CC4D-8F58-9C806F77A8FE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776323-4CF7-BB43-887F-83171BC51DDA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4E95CD-8DED-184B-B224-8E1AF7B9BB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53D03DE-E707-E049-A5D3-AACC7CEBF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B5F32-1030-2E4E-BC82-1B0F5C04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65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D2CB7-25AD-9047-8BD0-B420FAC8E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0"/>
            <a:ext cx="8060267" cy="12285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E44462-01C7-1342-B8CD-9E44A3DC8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197" y="3740739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87F447-6EF9-D244-AD74-7C5A4FE602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2197" y="4436327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DF47D6-DF1D-F34E-A43F-EF74DB4F907C}"/>
              </a:ext>
            </a:extLst>
          </p:cNvPr>
          <p:cNvSpPr/>
          <p:nvPr/>
        </p:nvSpPr>
        <p:spPr>
          <a:xfrm>
            <a:off x="703292" y="369770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3A1684-8008-F047-874A-BF9BD09A9A7D}"/>
              </a:ext>
            </a:extLst>
          </p:cNvPr>
          <p:cNvSpPr/>
          <p:nvPr/>
        </p:nvSpPr>
        <p:spPr>
          <a:xfrm>
            <a:off x="703292" y="439620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BE67B96-7F49-FB42-BEFD-25320689DE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EE28-2B0F-1A4F-9069-2F1ACC5D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4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42177-A68A-F546-8082-5621F7D0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69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D1F0E-DCA0-B344-974A-DF84810A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554" y="2418501"/>
            <a:ext cx="1762125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96FB-BB6C-724B-B600-CD46637A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6" y="4941700"/>
            <a:ext cx="20193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01D9D-8C2E-9942-A5E4-9D86671F1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20" y="4567051"/>
            <a:ext cx="16287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314D0-A8BE-5B4B-938D-E44573A5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21" y="217587"/>
            <a:ext cx="1543050" cy="19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E9656-245E-8E46-AFE8-7D14B648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36" y="2723301"/>
            <a:ext cx="1514475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74852-483C-8C4F-BE9E-5F50A36BA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22" y="217587"/>
            <a:ext cx="1466850" cy="208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145C2C-1C5B-C847-96A6-9464338DD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741" y="217587"/>
            <a:ext cx="104775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36764A-9BD1-7E48-A004-A0B7952D9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36" y="217587"/>
            <a:ext cx="1304925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B643D7-4D07-854E-98E1-55E8C56F2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645" y="2766201"/>
            <a:ext cx="952500" cy="166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695DE9-A18F-7F43-9820-F7F32BAAA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821" y="4890900"/>
            <a:ext cx="1847850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85114E-98F3-3D49-BA6E-9F6B69D5B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1808" y="5119500"/>
            <a:ext cx="1133475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42342C-A294-6948-8B43-B5B1DD2FD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2320" y="2766200"/>
            <a:ext cx="1476375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01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37CB596-D673-9246-AFB7-786FEC23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64" y="215899"/>
            <a:ext cx="1466850" cy="2082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279EAA-7B62-3C4A-BFB4-2ADAE9C9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14" y="5080000"/>
            <a:ext cx="1847850" cy="167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9FEFEF-BBAA-2841-8128-33358102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5" y="4743451"/>
            <a:ext cx="2019300" cy="1625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48D974-DC10-9D4B-A25B-70AB8D20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55" y="2630233"/>
            <a:ext cx="1514475" cy="1765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FD572-BDE3-6741-A391-88DE87C6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1" y="2570087"/>
            <a:ext cx="1762125" cy="2374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EBBAA2-3548-C645-B00A-94A96CF6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18" y="5194300"/>
            <a:ext cx="11334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D8248D-A6A5-6249-BFB8-D041FDC63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782" y="2738183"/>
            <a:ext cx="1476375" cy="1549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83ACB74-CD97-C045-9648-25959D859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55" y="181911"/>
            <a:ext cx="1304925" cy="2133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C502DD-A843-F44B-A049-75A07C04F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704" y="412750"/>
            <a:ext cx="1047750" cy="18161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A7BC3B-74AE-ED43-ABEC-0AFA6D167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3909" y="2925687"/>
            <a:ext cx="952500" cy="1663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FB4F49-83BB-8946-A9FA-187F4F7BD7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212" y="4470402"/>
            <a:ext cx="1628775" cy="21717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894D62-BD23-2F47-B0FC-548C82B6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8634" y="342899"/>
            <a:ext cx="154305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spberry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6CB7E-507E-134E-BEF2-6B2FC1C6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06" y="2357527"/>
            <a:ext cx="1762125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4D004-40F9-FC4F-AD34-FBA1A16B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" y="4862021"/>
            <a:ext cx="20193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08F6E-3154-8A44-86EC-25ACDB40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89" y="4607607"/>
            <a:ext cx="16287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0314E-33E4-A240-B258-F6F23CA85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977" y="151000"/>
            <a:ext cx="1543050" cy="19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3B976-AC07-3444-9FDB-99178D6A0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46" y="2662327"/>
            <a:ext cx="1514475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FB7F74-9EDE-EC49-9D4A-71B6F0379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662" y="151000"/>
            <a:ext cx="1466850" cy="208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E7008-507C-E84E-8098-FE51C314D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492" y="220851"/>
            <a:ext cx="104775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99988-D8D6-7F4F-894E-C727DA7F6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74" y="155661"/>
            <a:ext cx="1304925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A9761F-E28C-3347-BDCD-BA8AF30983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774" y="2423645"/>
            <a:ext cx="952500" cy="166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29DD3E-19BC-9846-AD45-DB8998717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4099" y="4836621"/>
            <a:ext cx="1847850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403552-A4CA-7F4F-ACD2-629FEC6CA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8309" y="5103171"/>
            <a:ext cx="1133475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943579-7251-6043-B377-D7A901E44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3289" y="2770276"/>
            <a:ext cx="1476375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350" y="805854"/>
            <a:ext cx="2157811" cy="6052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60C12-D832-F149-841E-0FD4D4B6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0" y="716564"/>
            <a:ext cx="2447541" cy="595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4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0DF3D-601F-A645-946F-5CBD96CD41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BFEC39-8FBB-F34E-8A3B-84E11FB4C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2199193"/>
            <a:ext cx="8331728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4EC0A-FBA5-8E41-A5B8-84B9E361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0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1B1AC0B-0E57-D446-BF20-6725F28987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004A1-16D7-D242-92B4-2A3473D1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7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F72B2B-8840-BA43-A00D-3499EC5CD7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9E1163-61CC-C54D-9414-7B0A83324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258123-A63C-494F-94FB-9BFF2BF43A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198689"/>
            <a:ext cx="8331200" cy="39354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87616-7E9F-D045-96F4-5CAD9428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3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7A1CF58-0DBF-FB47-AEDF-9301FE98C8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A32750-E05B-D843-B24B-C1A7FEC67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D7CD3B3-5A0A-8243-9058-93A5EC3D36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783949"/>
            <a:ext cx="8331200" cy="335015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653535-EE44-B840-A63D-8F275FED2B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939" y="2198689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E5950-9C0D-B248-AE3F-8CC3586D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282365-A933-D444-B108-C2BB4DFB77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BED30A3-9B56-504B-83E6-B14A1C695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40" y="2199193"/>
            <a:ext cx="40325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395321-177D-DF45-805B-F8DC6CB68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310BB-6715-FE46-A53B-05556DB9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5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eft Pictur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5A7D57-E0FA-5A46-A15E-0E5BC58381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137" y="2200088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6F66E1-AC7E-2F4A-BB12-FD89F7858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08D53-6535-4846-9C9C-4491BDFF4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E13F1-9E78-3846-9C25-B0257FED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17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39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93629B-2013-4786-97EB-78B4A2B6C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8DB403"/>
                </a:solidFill>
              </a:rPr>
              <a:t>Activity: Geometry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06E99-5441-724C-B599-E72923B5A2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 the 2D shapes from the given properties: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C8A59A-22B8-4B8E-8B58-60E41A056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641529"/>
              </p:ext>
            </p:extLst>
          </p:nvPr>
        </p:nvGraphicFramePr>
        <p:xfrm>
          <a:off x="2756482" y="3224834"/>
          <a:ext cx="3596640" cy="2468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6640">
                  <a:extLst>
                    <a:ext uri="{9D8B030D-6E8A-4147-A177-3AD203B41FA5}">
                      <a16:colId xmlns:a16="http://schemas.microsoft.com/office/drawing/2014/main" val="2253456401"/>
                    </a:ext>
                  </a:extLst>
                </a:gridCol>
              </a:tblGrid>
              <a:tr h="582845">
                <a:tc>
                  <a:txBody>
                    <a:bodyPr/>
                    <a:lstStyle/>
                    <a:p>
                      <a:pPr marL="342900" indent="-342900">
                        <a:buAutoNum type="alphaLcParenR"/>
                      </a:pPr>
                      <a:r>
                        <a:rPr lang="en-GB" sz="1800" b="0" dirty="0">
                          <a:latin typeface="Bariol Bold"/>
                        </a:rPr>
                        <a:t>2 sets of equal sides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GB" sz="1800" b="0" dirty="0">
                          <a:latin typeface="Bariol Bold"/>
                        </a:rPr>
                        <a:t>4 equal angles 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(90°)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2 lines of symmetry</a:t>
                      </a:r>
                      <a:endParaRPr lang="en-GB" sz="1800" b="0" dirty="0">
                        <a:latin typeface="Bariol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81183"/>
                  </a:ext>
                </a:extLst>
              </a:tr>
              <a:tr h="58284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a) 4 equal sides </a:t>
                      </a:r>
                    </a:p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b) 4 equal angles (90°)</a:t>
                      </a:r>
                    </a:p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c) 4 lines of symmetry</a:t>
                      </a:r>
                      <a:endParaRPr lang="en-GB" sz="1800" dirty="0">
                        <a:latin typeface="Bariol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72240"/>
                  </a:ext>
                </a:extLst>
              </a:tr>
              <a:tr h="582845">
                <a:tc>
                  <a:txBody>
                    <a:bodyPr/>
                    <a:lstStyle/>
                    <a:p>
                      <a:pPr marL="342900" indent="-342900">
                        <a:buAutoNum type="alphaLcParenR"/>
                      </a:pPr>
                      <a:r>
                        <a:rPr lang="en-GB" sz="1800" dirty="0">
                          <a:latin typeface="Bariol Bold"/>
                        </a:rPr>
                        <a:t>3 equal sides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n-GB" sz="1800" dirty="0">
                          <a:latin typeface="Bariol Bold"/>
                        </a:rPr>
                        <a:t>3 equal angles (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60°)</a:t>
                      </a:r>
                      <a:endParaRPr lang="en-GB" sz="1800" dirty="0">
                        <a:latin typeface="Bariol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151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416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371C2E-8DD7-4899-B9FD-D3C383B78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8DB403"/>
                </a:solidFill>
              </a:rPr>
              <a:t>Geometry in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4DE26-271D-48B7-B306-D4DBD516D7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We already know that programming is telling the computer what to do.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We are going to tell the computer to draw us some 2D geometry shapes.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Computers will only </a:t>
            </a:r>
            <a:r>
              <a:rPr lang="en-GB" b="1" dirty="0"/>
              <a:t>do exactly what we instruct it to do.</a:t>
            </a:r>
            <a:endParaRPr lang="en-GB" dirty="0"/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Clear instructions are essential.</a:t>
            </a:r>
          </a:p>
        </p:txBody>
      </p:sp>
    </p:spTree>
    <p:extLst>
      <p:ext uri="{BB962C8B-B14F-4D97-AF65-F5344CB8AC3E}">
        <p14:creationId xmlns:p14="http://schemas.microsoft.com/office/powerpoint/2010/main" val="195469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95E957-E875-429A-A778-17B140BA09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Activity: What is Python?</a:t>
            </a:r>
          </a:p>
        </p:txBody>
      </p:sp>
    </p:spTree>
    <p:extLst>
      <p:ext uri="{BB962C8B-B14F-4D97-AF65-F5344CB8AC3E}">
        <p14:creationId xmlns:p14="http://schemas.microsoft.com/office/powerpoint/2010/main" val="338410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9E0069-6B3C-4882-8985-62E54E37E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Python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1AABE-7BCF-4F69-A8A5-FBE43DF4F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</a:t>
            </a:r>
            <a:r>
              <a:rPr lang="en-GB" sz="2000" dirty="0"/>
              <a:t> is neither a snake nor </a:t>
            </a:r>
            <a:r>
              <a:rPr lang="en-GB" dirty="0" err="1"/>
              <a:t>p</a:t>
            </a:r>
            <a:r>
              <a:rPr lang="en-GB" sz="2000" dirty="0" err="1"/>
              <a:t>arseltongue</a:t>
            </a:r>
            <a:r>
              <a:rPr lang="en-GB" sz="2000" dirty="0"/>
              <a:t> from Harry Potter</a:t>
            </a:r>
            <a:r>
              <a:rPr lang="en-GB" dirty="0"/>
              <a:t>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is a pr</a:t>
            </a:r>
            <a:r>
              <a:rPr lang="en-GB" sz="2000" dirty="0"/>
              <a:t>ogramming language which tells the computer what to do using algorithms.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free.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easy to learn, read and code.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interactive and portable</a:t>
            </a:r>
            <a:r>
              <a:rPr lang="en-GB" dirty="0"/>
              <a:t>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high level and flexible.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D7F3682-42BF-48FB-A0BE-53C6E5A9F697}"/>
              </a:ext>
            </a:extLst>
          </p:cNvPr>
          <p:cNvSpPr/>
          <p:nvPr/>
        </p:nvSpPr>
        <p:spPr>
          <a:xfrm>
            <a:off x="4966213" y="3244642"/>
            <a:ext cx="3991523" cy="34747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author of the </a:t>
            </a:r>
            <a:r>
              <a:rPr lang="en-GB" b="1" dirty="0">
                <a:latin typeface="Century Gothic" panose="020B0502020202020204" pitchFamily="34" charset="0"/>
              </a:rPr>
              <a:t>Python </a:t>
            </a:r>
            <a:r>
              <a:rPr lang="en-GB" dirty="0">
                <a:latin typeface="Century Gothic" panose="020B0502020202020204" pitchFamily="34" charset="0"/>
              </a:rPr>
              <a:t>programming language is a Dutch man called </a:t>
            </a:r>
            <a:r>
              <a:rPr lang="en-GB" b="1" dirty="0">
                <a:latin typeface="Century Gothic" panose="020B0502020202020204" pitchFamily="34" charset="0"/>
              </a:rPr>
              <a:t>Guido van Rossum</a:t>
            </a:r>
            <a:r>
              <a:rPr lang="en-GB" dirty="0">
                <a:latin typeface="Century Gothic" panose="020B0502020202020204" pitchFamily="34" charset="0"/>
              </a:rPr>
              <a:t>, named it after his favourite TV series </a:t>
            </a:r>
            <a:r>
              <a:rPr lang="en-GB" b="1" dirty="0">
                <a:latin typeface="Century Gothic" panose="020B0502020202020204" pitchFamily="34" charset="0"/>
              </a:rPr>
              <a:t>Monty Python’s Flying Circus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Image result for python language snake logo">
            <a:extLst>
              <a:ext uri="{FF2B5EF4-FFF2-40B4-BE49-F238E27FC236}">
                <a16:creationId xmlns:a16="http://schemas.microsoft.com/office/drawing/2014/main" id="{A6E4D8E6-C117-444D-9038-C96DCCBB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11" y="1066264"/>
            <a:ext cx="1022834" cy="9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19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9E0069-6B3C-4882-8985-62E54E37E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Turtle Graphics in Python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1AABE-7BCF-4F69-A8A5-FBE43DF4F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We will learn Python using Turtle.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Assuming that a turtle can understand simple commands, how can we make the turtle create some fun mathematical graphics (like geometrical shapes) using these commands?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Python has many libraries (set of commands).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Today, we will use Turtle Graphics to create 2D shapes.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42884" indent="-342884">
              <a:buFont typeface="+mj-lt"/>
              <a:buAutoNum type="arabicPeriod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7A523-2F27-4DEC-8A38-F290DA42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156" y="1659810"/>
            <a:ext cx="1038906" cy="8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77703-3C6C-4F8B-8F34-146F5E3B6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Draw a Square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708FB-B25F-0A4D-98E8-8B9C55F9B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Let us assume that you are the turtle. You only understand two instructions.</a:t>
            </a:r>
          </a:p>
          <a:p>
            <a:pPr marL="257162" indent="-257162">
              <a:spcAft>
                <a:spcPts val="600"/>
              </a:spcAft>
              <a:buAutoNum type="alphaLcParenR"/>
            </a:pPr>
            <a:r>
              <a:rPr lang="en-GB" b="1" dirty="0"/>
              <a:t> forward x: </a:t>
            </a:r>
            <a:r>
              <a:rPr lang="en-GB" dirty="0"/>
              <a:t>You can only go forward x steps e.g. forward 100 (move 100 steps forward).</a:t>
            </a:r>
          </a:p>
          <a:p>
            <a:pPr marL="257162" indent="-257162">
              <a:spcAft>
                <a:spcPts val="600"/>
              </a:spcAft>
              <a:buAutoNum type="alphaLcParenR"/>
            </a:pPr>
            <a:r>
              <a:rPr lang="en-GB" b="1" dirty="0"/>
              <a:t> right y: </a:t>
            </a:r>
            <a:r>
              <a:rPr lang="en-GB" dirty="0"/>
              <a:t>You can only turn right (clockwise) at the given y angle  e.g. right 90 (turn clockwise 90 degrees).</a:t>
            </a:r>
          </a:p>
          <a:p>
            <a:r>
              <a:rPr lang="en-GB" dirty="0"/>
              <a:t>Write the instructions to draw a square using only those two instructions.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5DC98-4932-4FA1-9C92-634FA5B90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959" y="1322440"/>
            <a:ext cx="1153103" cy="8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7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8AEFD-F627-411D-9157-DB50F6482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265" y="4276047"/>
            <a:ext cx="785813" cy="85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D5906-034C-45B8-990F-67B35167B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66" y="5181318"/>
            <a:ext cx="6572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B096F-DF2F-48A1-ABDF-D20B97260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559" y="3575029"/>
            <a:ext cx="828675" cy="650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24E1A-097D-4B10-9EFA-48DA83C33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527" y="2729470"/>
            <a:ext cx="785812" cy="69760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1F9921-A91E-4F6D-8C8A-5BB747E948F6}"/>
              </a:ext>
            </a:extLst>
          </p:cNvPr>
          <p:cNvCxnSpPr>
            <a:cxnSpLocks/>
            <a:stCxn id="27" idx="3"/>
            <a:endCxn id="6" idx="1"/>
          </p:cNvCxnSpPr>
          <p:nvPr/>
        </p:nvCxnSpPr>
        <p:spPr>
          <a:xfrm>
            <a:off x="3897344" y="5505697"/>
            <a:ext cx="2101122" cy="42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77DEA0-8885-B148-8572-D40F5A102ED6}"/>
              </a:ext>
            </a:extLst>
          </p:cNvPr>
          <p:cNvCxnSpPr>
            <a:cxnSpLocks/>
            <a:stCxn id="25" idx="3"/>
            <a:endCxn id="5" idx="1"/>
          </p:cNvCxnSpPr>
          <p:nvPr/>
        </p:nvCxnSpPr>
        <p:spPr>
          <a:xfrm>
            <a:off x="3897344" y="4694643"/>
            <a:ext cx="1643921" cy="100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90C771-EEFD-944E-B93A-C9F8603E893B}"/>
              </a:ext>
            </a:extLst>
          </p:cNvPr>
          <p:cNvCxnSpPr>
            <a:cxnSpLocks/>
            <a:stCxn id="24" idx="3"/>
            <a:endCxn id="7" idx="1"/>
          </p:cNvCxnSpPr>
          <p:nvPr/>
        </p:nvCxnSpPr>
        <p:spPr>
          <a:xfrm>
            <a:off x="3897344" y="3884717"/>
            <a:ext cx="1272215" cy="1535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C3A869-6648-D74B-ABFD-9DA752A99316}"/>
              </a:ext>
            </a:extLst>
          </p:cNvPr>
          <p:cNvCxnSpPr>
            <a:cxnSpLocks/>
            <a:stCxn id="23" idx="3"/>
            <a:endCxn id="8" idx="1"/>
          </p:cNvCxnSpPr>
          <p:nvPr/>
        </p:nvCxnSpPr>
        <p:spPr>
          <a:xfrm>
            <a:off x="3910095" y="3074791"/>
            <a:ext cx="945432" cy="348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765A5-140F-4BF3-A862-473D91A88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Square - Instructions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608E6-7923-4C93-80DE-83939CC773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en-GB" sz="2800" dirty="0"/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</a:t>
            </a:r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 </a:t>
            </a:r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</a:t>
            </a:r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3" name="Double Bracket 22">
            <a:extLst>
              <a:ext uri="{FF2B5EF4-FFF2-40B4-BE49-F238E27FC236}">
                <a16:creationId xmlns:a16="http://schemas.microsoft.com/office/drawing/2014/main" id="{B38C8B9B-324C-D54C-8F8F-A814B4DC5B4B}"/>
              </a:ext>
            </a:extLst>
          </p:cNvPr>
          <p:cNvSpPr/>
          <p:nvPr/>
        </p:nvSpPr>
        <p:spPr>
          <a:xfrm>
            <a:off x="2110095" y="2695623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3A019437-3506-E042-84EC-96CDA2D5E8F4}"/>
              </a:ext>
            </a:extLst>
          </p:cNvPr>
          <p:cNvSpPr/>
          <p:nvPr/>
        </p:nvSpPr>
        <p:spPr>
          <a:xfrm>
            <a:off x="2097344" y="3505549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8493D0D1-CFE3-8A41-9BF4-1B52ACBB47A7}"/>
              </a:ext>
            </a:extLst>
          </p:cNvPr>
          <p:cNvSpPr/>
          <p:nvPr/>
        </p:nvSpPr>
        <p:spPr>
          <a:xfrm>
            <a:off x="2097344" y="4315475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id="{C860612E-3714-7B4B-9BB8-F1977AD5EAA5}"/>
              </a:ext>
            </a:extLst>
          </p:cNvPr>
          <p:cNvSpPr/>
          <p:nvPr/>
        </p:nvSpPr>
        <p:spPr>
          <a:xfrm>
            <a:off x="2097344" y="5126529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268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765A5-140F-4BF3-A862-473D91A88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Square - The Turtle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608E6-7923-4C93-80DE-83939CC773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342884" indent="-342884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</a:pPr>
            <a:endParaRPr lang="en-GB" sz="2400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 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</a:t>
            </a:r>
          </a:p>
          <a:p>
            <a:pPr marL="342884" indent="-342884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</a:pPr>
            <a:endParaRPr lang="en-GB" dirty="0"/>
          </a:p>
          <a:p>
            <a:pPr marL="342884" indent="-342884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</p:txBody>
      </p:sp>
      <p:sp>
        <p:nvSpPr>
          <p:cNvPr id="28" name="Double Bracket 27">
            <a:extLst>
              <a:ext uri="{FF2B5EF4-FFF2-40B4-BE49-F238E27FC236}">
                <a16:creationId xmlns:a16="http://schemas.microsoft.com/office/drawing/2014/main" id="{168D4B0A-F3C9-BB48-97C3-EEAC32CBFFDE}"/>
              </a:ext>
            </a:extLst>
          </p:cNvPr>
          <p:cNvSpPr/>
          <p:nvPr/>
        </p:nvSpPr>
        <p:spPr>
          <a:xfrm>
            <a:off x="5670000" y="4878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Double Bracket 29">
            <a:extLst>
              <a:ext uri="{FF2B5EF4-FFF2-40B4-BE49-F238E27FC236}">
                <a16:creationId xmlns:a16="http://schemas.microsoft.com/office/drawing/2014/main" id="{67AC38B7-C221-3F48-80D9-B172FEDDEB1F}"/>
              </a:ext>
            </a:extLst>
          </p:cNvPr>
          <p:cNvSpPr/>
          <p:nvPr/>
        </p:nvSpPr>
        <p:spPr>
          <a:xfrm>
            <a:off x="5670000" y="4140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Double Bracket 30">
            <a:extLst>
              <a:ext uri="{FF2B5EF4-FFF2-40B4-BE49-F238E27FC236}">
                <a16:creationId xmlns:a16="http://schemas.microsoft.com/office/drawing/2014/main" id="{574E1D67-F73E-9144-96AA-3A4475F9E10F}"/>
              </a:ext>
            </a:extLst>
          </p:cNvPr>
          <p:cNvSpPr/>
          <p:nvPr/>
        </p:nvSpPr>
        <p:spPr>
          <a:xfrm>
            <a:off x="5670000" y="3402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Double Bracket 31">
            <a:extLst>
              <a:ext uri="{FF2B5EF4-FFF2-40B4-BE49-F238E27FC236}">
                <a16:creationId xmlns:a16="http://schemas.microsoft.com/office/drawing/2014/main" id="{582C8129-03D5-754E-84D7-1A3E976EFFBC}"/>
              </a:ext>
            </a:extLst>
          </p:cNvPr>
          <p:cNvSpPr/>
          <p:nvPr/>
        </p:nvSpPr>
        <p:spPr>
          <a:xfrm>
            <a:off x="5668560" y="2664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1F9921-A91E-4F6D-8C8A-5BB747E948F6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3060000" y="5238000"/>
            <a:ext cx="261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9CFB22-2E95-2A40-903B-AB72D350312C}"/>
              </a:ext>
            </a:extLst>
          </p:cNvPr>
          <p:cNvCxnSpPr>
            <a:cxnSpLocks/>
            <a:stCxn id="19" idx="3"/>
            <a:endCxn id="31" idx="1"/>
          </p:cNvCxnSpPr>
          <p:nvPr/>
        </p:nvCxnSpPr>
        <p:spPr>
          <a:xfrm>
            <a:off x="3060000" y="3762000"/>
            <a:ext cx="261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CCDD70-DC03-7D4F-BE8A-CD537BB88C37}"/>
              </a:ext>
            </a:extLst>
          </p:cNvPr>
          <p:cNvCxnSpPr>
            <a:cxnSpLocks/>
            <a:stCxn id="17" idx="3"/>
            <a:endCxn id="32" idx="1"/>
          </p:cNvCxnSpPr>
          <p:nvPr/>
        </p:nvCxnSpPr>
        <p:spPr>
          <a:xfrm>
            <a:off x="3060000" y="3024000"/>
            <a:ext cx="260856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3199CB-E7E4-AE43-A6A1-B3B2A8A8FD2D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>
            <a:off x="3060000" y="4500000"/>
            <a:ext cx="261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39CDB64-8ABF-4ADD-A6B6-D2A59134664A}"/>
              </a:ext>
            </a:extLst>
          </p:cNvPr>
          <p:cNvSpPr txBox="1">
            <a:spLocks/>
          </p:cNvSpPr>
          <p:nvPr/>
        </p:nvSpPr>
        <p:spPr>
          <a:xfrm>
            <a:off x="5808285" y="2704563"/>
            <a:ext cx="2645315" cy="322874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forward (100)</a:t>
            </a:r>
          </a:p>
          <a:p>
            <a:r>
              <a:rPr lang="en-GB" dirty="0"/>
              <a:t>right(90)</a:t>
            </a:r>
          </a:p>
          <a:p>
            <a:r>
              <a:rPr lang="en-GB" dirty="0"/>
              <a:t>forward(100)</a:t>
            </a:r>
          </a:p>
          <a:p>
            <a:r>
              <a:rPr lang="en-GB" dirty="0"/>
              <a:t>right(90) </a:t>
            </a:r>
          </a:p>
          <a:p>
            <a:r>
              <a:rPr lang="en-GB" dirty="0"/>
              <a:t>forward (100)</a:t>
            </a:r>
          </a:p>
          <a:p>
            <a:r>
              <a:rPr lang="en-GB" dirty="0"/>
              <a:t>right (90)</a:t>
            </a:r>
          </a:p>
          <a:p>
            <a:r>
              <a:rPr lang="en-GB" dirty="0"/>
              <a:t>forward (100)</a:t>
            </a:r>
          </a:p>
          <a:p>
            <a:r>
              <a:rPr lang="en-GB" dirty="0"/>
              <a:t>right( 90)</a:t>
            </a:r>
          </a:p>
          <a:p>
            <a:pPr marL="342884" indent="-342884">
              <a:buFont typeface="+mj-lt"/>
              <a:buAutoNum type="arabicPeriod"/>
            </a:pPr>
            <a:endParaRPr lang="en-GB" dirty="0"/>
          </a:p>
          <a:p>
            <a:pPr marL="342884" indent="-342884">
              <a:buFont typeface="+mj-lt"/>
              <a:buAutoNum type="arabicPeriod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042BF967-CD3B-624F-B788-8D60393BA4D8}"/>
              </a:ext>
            </a:extLst>
          </p:cNvPr>
          <p:cNvSpPr/>
          <p:nvPr/>
        </p:nvSpPr>
        <p:spPr>
          <a:xfrm>
            <a:off x="1080000" y="2664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id="{4C84ED98-21E5-D344-83BD-9298D4BF2FA0}"/>
              </a:ext>
            </a:extLst>
          </p:cNvPr>
          <p:cNvSpPr/>
          <p:nvPr/>
        </p:nvSpPr>
        <p:spPr>
          <a:xfrm>
            <a:off x="1080000" y="3402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2AFDF7C5-B75F-3F41-908B-733B152E2F99}"/>
              </a:ext>
            </a:extLst>
          </p:cNvPr>
          <p:cNvSpPr/>
          <p:nvPr/>
        </p:nvSpPr>
        <p:spPr>
          <a:xfrm>
            <a:off x="1080000" y="4140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id="{DCB87721-E41E-1247-90E3-43E2E351E052}"/>
              </a:ext>
            </a:extLst>
          </p:cNvPr>
          <p:cNvSpPr/>
          <p:nvPr/>
        </p:nvSpPr>
        <p:spPr>
          <a:xfrm>
            <a:off x="1080000" y="4878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44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First Turtle Program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085262"/>
              </p:ext>
            </p:extLst>
          </p:nvPr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Get the turtle commands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68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First Turtle Program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/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Get the turtle commands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a new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66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5A512-F781-1A4A-BED2-811B10DD60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Maths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45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First Turtle Program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35812"/>
              </p:ext>
            </p:extLst>
          </p:nvPr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Get the turtle commands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a new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 the shape of the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25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First Turtle Program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96958"/>
              </p:ext>
            </p:extLst>
          </p:nvPr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Get the turtle commands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a new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 the shape of the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Move the turtle forward by 100 steps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65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First Turtle Program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71383"/>
              </p:ext>
            </p:extLst>
          </p:nvPr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Get the turtle commands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a new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 the shape of the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Move the turtle forward by 100 steps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Turn right at 90 degrees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928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First Turtle Program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/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Get the turtle commands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a new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 the shape of the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Move the turtle forward by 100 steps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Turn right at 90 degrees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Do it 3 more times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35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4B881-88FF-4307-A6E7-83EF48850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First Turtle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B5BD6-3B56-9948-A3CA-C4406E012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Open IDLE.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Write a program to draw a square and save it as </a:t>
            </a:r>
            <a:r>
              <a:rPr lang="en-GB" b="1" dirty="0" err="1"/>
              <a:t>square.py</a:t>
            </a:r>
            <a:r>
              <a:rPr lang="en-GB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Write a program to draw a rectangle and save it as </a:t>
            </a:r>
            <a:r>
              <a:rPr lang="en-GB" b="1" dirty="0" err="1"/>
              <a:t>rectangle.py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98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17F9C-D401-4146-8B95-279AE4923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Turtle Commands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DD6DC9-57E3-407E-8F24-A283FC205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99322"/>
              </p:ext>
            </p:extLst>
          </p:nvPr>
        </p:nvGraphicFramePr>
        <p:xfrm>
          <a:off x="169068" y="2064808"/>
          <a:ext cx="8805863" cy="460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6957">
                  <a:extLst>
                    <a:ext uri="{9D8B030D-6E8A-4147-A177-3AD203B41FA5}">
                      <a16:colId xmlns:a16="http://schemas.microsoft.com/office/drawing/2014/main" val="203625137"/>
                    </a:ext>
                  </a:extLst>
                </a:gridCol>
                <a:gridCol w="3921977">
                  <a:extLst>
                    <a:ext uri="{9D8B030D-6E8A-4147-A177-3AD203B41FA5}">
                      <a16:colId xmlns:a16="http://schemas.microsoft.com/office/drawing/2014/main" val="3702476761"/>
                    </a:ext>
                  </a:extLst>
                </a:gridCol>
                <a:gridCol w="2446929">
                  <a:extLst>
                    <a:ext uri="{9D8B030D-6E8A-4147-A177-3AD203B41FA5}">
                      <a16:colId xmlns:a16="http://schemas.microsoft.com/office/drawing/2014/main" val="1651376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Commands</a:t>
                      </a:r>
                    </a:p>
                  </a:txBody>
                  <a:tcPr>
                    <a:solidFill>
                      <a:srgbClr val="7CAA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rgbClr val="7CAA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Example</a:t>
                      </a:r>
                    </a:p>
                  </a:txBody>
                  <a:tcPr>
                    <a:solidFill>
                      <a:srgbClr val="7CA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8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left(x)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Turns anticlockwise x degrees in angle.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left(180)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4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backward(x)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Moves backward x number of steps.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backward(100)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color(“name”)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Sets the colour of the turtle’s pen. </a:t>
                      </a:r>
                      <a:r>
                        <a:rPr lang="en-GB" sz="20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(Note: </a:t>
                      </a:r>
                      <a:r>
                        <a:rPr lang="en-GB" sz="2000" b="1" dirty="0" err="1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color</a:t>
                      </a:r>
                      <a:r>
                        <a:rPr lang="en-GB" sz="20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 vs. colour)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color(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“blue”</a:t>
                      </a:r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595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fillcolor(“name”)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Sets the colour to fill the shape drawn by the turtle.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fillcolor(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“red”</a:t>
                      </a:r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707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begin_fill()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Marks the area to fill the colour set in fillcolor().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2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end_fill()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Marks the end of the area to fill the colour set in fillcolor().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8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542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0E2D0-76B9-B340-A591-70F44B06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Optional Extensions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742D7-1CDC-8349-A408-B9E683F9A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Some ideas for extension tasks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you create the same shapes using the left command instead of right? (Are these the same?)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39843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ACD72-BB60-A743-8738-CDE095DAE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Python </a:t>
            </a:r>
          </a:p>
          <a:p>
            <a:r>
              <a:rPr lang="en-US" dirty="0" err="1"/>
              <a:t>Maths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68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F4568-B318-5E49-A37A-D2A8245C64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BA829-1094-9641-A04D-7C910E9393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Lines of Symmetry.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Angles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Python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Drawing a Square using Turtle</a:t>
            </a:r>
          </a:p>
        </p:txBody>
      </p:sp>
    </p:spTree>
    <p:extLst>
      <p:ext uri="{BB962C8B-B14F-4D97-AF65-F5344CB8AC3E}">
        <p14:creationId xmlns:p14="http://schemas.microsoft.com/office/powerpoint/2010/main" val="299395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17F9C-D401-4146-8B95-279AE4923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Turtle Commands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DD6DC9-57E3-407E-8F24-A283FC20523E}"/>
              </a:ext>
            </a:extLst>
          </p:cNvPr>
          <p:cNvGraphicFramePr>
            <a:graphicFrameLocks noGrp="1"/>
          </p:cNvGraphicFramePr>
          <p:nvPr/>
        </p:nvGraphicFramePr>
        <p:xfrm>
          <a:off x="169068" y="2064808"/>
          <a:ext cx="8805863" cy="460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6957">
                  <a:extLst>
                    <a:ext uri="{9D8B030D-6E8A-4147-A177-3AD203B41FA5}">
                      <a16:colId xmlns:a16="http://schemas.microsoft.com/office/drawing/2014/main" val="203625137"/>
                    </a:ext>
                  </a:extLst>
                </a:gridCol>
                <a:gridCol w="3921977">
                  <a:extLst>
                    <a:ext uri="{9D8B030D-6E8A-4147-A177-3AD203B41FA5}">
                      <a16:colId xmlns:a16="http://schemas.microsoft.com/office/drawing/2014/main" val="3702476761"/>
                    </a:ext>
                  </a:extLst>
                </a:gridCol>
                <a:gridCol w="2446929">
                  <a:extLst>
                    <a:ext uri="{9D8B030D-6E8A-4147-A177-3AD203B41FA5}">
                      <a16:colId xmlns:a16="http://schemas.microsoft.com/office/drawing/2014/main" val="1651376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Commands</a:t>
                      </a:r>
                    </a:p>
                  </a:txBody>
                  <a:tcPr>
                    <a:solidFill>
                      <a:srgbClr val="7CAA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rgbClr val="7CAA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Example</a:t>
                      </a:r>
                    </a:p>
                  </a:txBody>
                  <a:tcPr>
                    <a:solidFill>
                      <a:srgbClr val="7CA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8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left(x)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Turns anticlockwise x degrees in angle.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left(180)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4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backward(x)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Moves backward x number of steps.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backward(100)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color(“name”)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Sets the colour of the turtle’s pen.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color(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“blue”</a:t>
                      </a:r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595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fillcolor(“name”)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Sets the colour to fill the shape drawn by the turtle.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fillcolor(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“red”</a:t>
                      </a:r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707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begin_fill()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Marks the area to fill the colour set in fillcolor().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2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end_fill()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Marks the end of the area to fill the colour set in fillcolor().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8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780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6195F-3D21-124B-AF87-6E8A1A3C8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5000" b="1" dirty="0"/>
              <a:t>Introduction to </a:t>
            </a:r>
          </a:p>
          <a:p>
            <a:pPr>
              <a:spcBef>
                <a:spcPts val="0"/>
              </a:spcBef>
            </a:pPr>
            <a:r>
              <a:rPr lang="en-US" sz="5000" b="1" dirty="0"/>
              <a:t>Python Programming </a:t>
            </a:r>
          </a:p>
        </p:txBody>
      </p:sp>
    </p:spTree>
    <p:extLst>
      <p:ext uri="{BB962C8B-B14F-4D97-AF65-F5344CB8AC3E}">
        <p14:creationId xmlns:p14="http://schemas.microsoft.com/office/powerpoint/2010/main" val="3861433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DEA3B-8BD9-4B04-8F04-11CD06054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Square with Colours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FA013-B96C-BF42-B43B-B236C4D789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("yellow")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pen.fillcolor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("green")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pen.begin_fill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pen.end_fill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2246E-367F-46D5-9C2B-9C808F07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18" y="2907902"/>
            <a:ext cx="2845594" cy="29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37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F808AB-C391-4874-A54F-D17F94104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Colour the Shapes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F044C-522E-6A47-8053-D69EB74E3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Modify the SQUARE program to draw the square with 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/>
              <a:t> lines and fill it in </a:t>
            </a:r>
            <a:r>
              <a:rPr lang="en-GB" dirty="0">
                <a:solidFill>
                  <a:schemeClr val="bg1"/>
                </a:solidFill>
                <a:highlight>
                  <a:srgbClr val="008000"/>
                </a:highlight>
              </a:rPr>
              <a:t>green.</a:t>
            </a:r>
          </a:p>
          <a:p>
            <a:endParaRPr lang="en-GB" dirty="0"/>
          </a:p>
          <a:p>
            <a:r>
              <a:rPr lang="en-GB" dirty="0"/>
              <a:t>Modify the RECTANGLE program to draw the rectangle with </a:t>
            </a:r>
            <a:r>
              <a:rPr lang="en-GB" dirty="0">
                <a:solidFill>
                  <a:srgbClr val="FFC000"/>
                </a:solidFill>
              </a:rPr>
              <a:t>orange</a:t>
            </a:r>
            <a:r>
              <a:rPr lang="en-GB" dirty="0"/>
              <a:t> lines and fill it in </a:t>
            </a:r>
            <a:r>
              <a:rPr lang="en-GB" dirty="0">
                <a:solidFill>
                  <a:schemeClr val="bg1"/>
                </a:solidFill>
                <a:highlight>
                  <a:srgbClr val="800080"/>
                </a:highlight>
              </a:rPr>
              <a:t>purple.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2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E6D8A-2D17-41B2-AA8A-0813C6AF1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Pen Commands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644B2-B776-4F9E-B598-5BCE3E40F4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57162" indent="-2571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 want to draw a Square with red line and fill it with green. </a:t>
            </a:r>
          </a:p>
          <a:p>
            <a:pPr marL="257162" indent="-2571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 want to draw a Rectangle next to my square with black line and fill it with blue.</a:t>
            </a:r>
          </a:p>
          <a:p>
            <a:pPr marL="257162" indent="-2571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When I run the code the resulting graphic has a red line between them.</a:t>
            </a:r>
          </a:p>
          <a:p>
            <a:pPr marL="257162" indent="-2571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Why do you think this happens?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094DB-1224-474A-959A-298DEE767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656" y="4940243"/>
            <a:ext cx="3874011" cy="177911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6201C1-2711-4D34-B6EA-5EF3A316EDC4}"/>
              </a:ext>
            </a:extLst>
          </p:cNvPr>
          <p:cNvCxnSpPr>
            <a:cxnSpLocks/>
          </p:cNvCxnSpPr>
          <p:nvPr/>
        </p:nvCxnSpPr>
        <p:spPr>
          <a:xfrm>
            <a:off x="7827579" y="2489491"/>
            <a:ext cx="113015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341B0A-69FE-400F-BAE7-D4DE723B749F}"/>
              </a:ext>
            </a:extLst>
          </p:cNvPr>
          <p:cNvCxnSpPr>
            <a:cxnSpLocks/>
          </p:cNvCxnSpPr>
          <p:nvPr/>
        </p:nvCxnSpPr>
        <p:spPr>
          <a:xfrm>
            <a:off x="8957734" y="2489491"/>
            <a:ext cx="529" cy="325100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CA233A-065C-4EF0-B21C-CFE9386F4E06}"/>
              </a:ext>
            </a:extLst>
          </p:cNvPr>
          <p:cNvCxnSpPr>
            <a:cxnSpLocks/>
          </p:cNvCxnSpPr>
          <p:nvPr/>
        </p:nvCxnSpPr>
        <p:spPr>
          <a:xfrm flipH="1">
            <a:off x="151871" y="3073323"/>
            <a:ext cx="30969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E03F18-1F01-405E-8572-DF524255BC9F}"/>
              </a:ext>
            </a:extLst>
          </p:cNvPr>
          <p:cNvCxnSpPr>
            <a:cxnSpLocks/>
          </p:cNvCxnSpPr>
          <p:nvPr/>
        </p:nvCxnSpPr>
        <p:spPr>
          <a:xfrm>
            <a:off x="151871" y="3073323"/>
            <a:ext cx="529" cy="308440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525891C-EAA9-4569-9411-37662E045C3E}"/>
              </a:ext>
            </a:extLst>
          </p:cNvPr>
          <p:cNvCxnSpPr>
            <a:cxnSpLocks/>
          </p:cNvCxnSpPr>
          <p:nvPr/>
        </p:nvCxnSpPr>
        <p:spPr>
          <a:xfrm>
            <a:off x="152400" y="6157732"/>
            <a:ext cx="441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096225-CCB5-4AA8-B515-5532CD9E55F0}"/>
              </a:ext>
            </a:extLst>
          </p:cNvPr>
          <p:cNvCxnSpPr>
            <a:cxnSpLocks/>
          </p:cNvCxnSpPr>
          <p:nvPr/>
        </p:nvCxnSpPr>
        <p:spPr>
          <a:xfrm>
            <a:off x="6805308" y="4349920"/>
            <a:ext cx="0" cy="21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6AECDA-3A1A-F143-ADCC-5F0024C1C70C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8720667" y="5829803"/>
            <a:ext cx="560110" cy="162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8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A9EF85-CB49-4348-A4A3-0172F161D0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Penup and Pendown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D8B0E-29DE-434A-8B1A-EB14B5708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When the turtle is drawing something the </a:t>
            </a:r>
            <a:r>
              <a:rPr lang="en-GB" b="1" dirty="0"/>
              <a:t>pen</a:t>
            </a:r>
            <a:r>
              <a:rPr lang="en-GB" dirty="0"/>
              <a:t> is </a:t>
            </a:r>
            <a:r>
              <a:rPr lang="en-GB" b="1" dirty="0"/>
              <a:t>down.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we do not want to draw something then we need to have the </a:t>
            </a:r>
            <a:r>
              <a:rPr lang="en-GB" b="1" dirty="0"/>
              <a:t>pen </a:t>
            </a:r>
            <a:r>
              <a:rPr lang="en-GB" dirty="0"/>
              <a:t>in the </a:t>
            </a:r>
            <a:r>
              <a:rPr lang="en-GB" b="1" dirty="0"/>
              <a:t>up</a:t>
            </a:r>
            <a:r>
              <a:rPr lang="en-GB" dirty="0"/>
              <a:t> position.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A picture containing stationary, floor, writing implement, indoor&#10;&#10;Description generated with very high confidence">
            <a:extLst>
              <a:ext uri="{FF2B5EF4-FFF2-40B4-BE49-F238E27FC236}">
                <a16:creationId xmlns:a16="http://schemas.microsoft.com/office/drawing/2014/main" id="{B9DBB917-E941-4FE7-9301-CC518C4D9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6" y="1837819"/>
            <a:ext cx="1262743" cy="1290983"/>
          </a:xfrm>
          <a:prstGeom prst="rect">
            <a:avLst/>
          </a:prstGeom>
        </p:spPr>
      </p:pic>
      <p:pic>
        <p:nvPicPr>
          <p:cNvPr id="9" name="Picture 8" descr="A pencil on a white surface&#10;&#10;Description generated with high confidence">
            <a:extLst>
              <a:ext uri="{FF2B5EF4-FFF2-40B4-BE49-F238E27FC236}">
                <a16:creationId xmlns:a16="http://schemas.microsoft.com/office/drawing/2014/main" id="{768E4D3B-73DA-4D77-9931-04B7BD7C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6" y="4223311"/>
            <a:ext cx="1262743" cy="13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3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89CAB-C482-4523-818D-3C0992BEA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Penup and Pendown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20526-3F85-4F0C-9FB0-8F46EE99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05" y="4966677"/>
            <a:ext cx="2758978" cy="1836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18F84-605F-4058-A7A4-ED782169C9FF}"/>
              </a:ext>
            </a:extLst>
          </p:cNvPr>
          <p:cNvSpPr txBox="1"/>
          <p:nvPr/>
        </p:nvSpPr>
        <p:spPr>
          <a:xfrm>
            <a:off x="237165" y="2039437"/>
            <a:ext cx="35667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#set the line colour to red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pen.color("red")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#draw the triangle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#lift the pen up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pen.penup()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24917-09AA-491E-BA73-BC62C4DC7279}"/>
              </a:ext>
            </a:extLst>
          </p:cNvPr>
          <p:cNvSpPr txBox="1"/>
          <p:nvPr/>
        </p:nvSpPr>
        <p:spPr>
          <a:xfrm>
            <a:off x="3919797" y="2142071"/>
            <a:ext cx="35667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#move 150 steps forward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pen.forward(150)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#put the pen down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#change the line colour to green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#draw another triangle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  <a:endParaRPr lang="en-GB" sz="2000" dirty="0">
              <a:highlight>
                <a:srgbClr val="8DB401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396349B-8640-44FB-A819-3A04AAEB6490}"/>
              </a:ext>
            </a:extLst>
          </p:cNvPr>
          <p:cNvSpPr/>
          <p:nvPr/>
        </p:nvSpPr>
        <p:spPr>
          <a:xfrm>
            <a:off x="7062394" y="1816692"/>
            <a:ext cx="1933687" cy="1612308"/>
          </a:xfrm>
          <a:prstGeom prst="wedgeEllipseCallout">
            <a:avLst>
              <a:gd name="adj1" fmla="val -70970"/>
              <a:gd name="adj2" fmla="val 3912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Comments start with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#.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Python ignores them.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79738E-5B39-45C5-2484-033AD7E4C59F}"/>
              </a:ext>
            </a:extLst>
          </p:cNvPr>
          <p:cNvCxnSpPr>
            <a:cxnSpLocks/>
          </p:cNvCxnSpPr>
          <p:nvPr/>
        </p:nvCxnSpPr>
        <p:spPr>
          <a:xfrm>
            <a:off x="3664304" y="2326341"/>
            <a:ext cx="0" cy="4167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F6EBA2-0098-E4F2-C278-AABEB60AC687}"/>
              </a:ext>
            </a:extLst>
          </p:cNvPr>
          <p:cNvCxnSpPr>
            <a:cxnSpLocks/>
          </p:cNvCxnSpPr>
          <p:nvPr/>
        </p:nvCxnSpPr>
        <p:spPr>
          <a:xfrm flipH="1">
            <a:off x="2487706" y="6493510"/>
            <a:ext cx="117659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298ED9-D31E-BD5D-FAE3-E9959BAA54C5}"/>
              </a:ext>
            </a:extLst>
          </p:cNvPr>
          <p:cNvCxnSpPr/>
          <p:nvPr/>
        </p:nvCxnSpPr>
        <p:spPr>
          <a:xfrm>
            <a:off x="3664304" y="2326341"/>
            <a:ext cx="220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39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C7C64-09C8-4D10-B52A-62BCB2FA4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Pen Exercises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DB6B4-AF92-B648-AF3E-EF9FD58389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Draw two shapes of your choice (square/rectangle/triangle) next to each other with some space between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53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2D23AE-4379-462A-85FA-50517A02E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Fun Flags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4FF0A-A7B3-B342-9185-C796ADC5F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draw one or more of these lifeguard flags or a flag of the world using Turtle Graphics?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B6045-2EFF-4AE1-AA19-E5107035F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43" y="3207249"/>
            <a:ext cx="2529114" cy="351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5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B9D079-2672-4A2E-8742-69348ECD9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So Far…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1F783-D978-4944-B760-17952D01C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Python is a </a:t>
            </a:r>
            <a:r>
              <a:rPr lang="en-GB" b="1" dirty="0"/>
              <a:t>programming language.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Turtle Graphics is a library in Python used for graphics.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Simple commands like forward(), backward(), left(), right() etc are used to create shapes.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/>
              <a:t>Commands like penup(), pendown(), fillcolor(), color(), begin_fill(), end_fill() etc are used to fill the shapes with amazing colours.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069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261D2-4682-46A6-BA0D-139F161CE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Repeating Instructions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AA51B-B597-45C2-BE45-196BE7BE5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pPr>
              <a:spcBef>
                <a:spcPts val="900"/>
              </a:spcBef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1B47D-03A9-0F4E-AC0E-DD1CEA38C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Let us review our first SQUARE program again.</a:t>
            </a:r>
          </a:p>
          <a:p>
            <a:endParaRPr lang="en-GB" dirty="0"/>
          </a:p>
          <a:p>
            <a:r>
              <a:rPr lang="en-GB" dirty="0"/>
              <a:t>There are some commands which are </a:t>
            </a:r>
            <a:r>
              <a:rPr lang="en-GB" b="1" dirty="0"/>
              <a:t>repeated</a:t>
            </a:r>
            <a:r>
              <a:rPr lang="en-GB" dirty="0"/>
              <a:t> more than once. </a:t>
            </a:r>
          </a:p>
          <a:p>
            <a:endParaRPr lang="en-GB" dirty="0"/>
          </a:p>
          <a:p>
            <a:pPr algn="l"/>
            <a:r>
              <a:rPr lang="en-GB" dirty="0"/>
              <a:t>For example, the lines in green are repeated </a:t>
            </a:r>
            <a:r>
              <a:rPr lang="en-GB" b="1" dirty="0"/>
              <a:t>4 </a:t>
            </a:r>
            <a:r>
              <a:rPr lang="en-GB" dirty="0"/>
              <a:t>times.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96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9AF3C2F-4A2C-415F-A9AD-1DE09B7A1B7D}"/>
              </a:ext>
            </a:extLst>
          </p:cNvPr>
          <p:cNvSpPr txBox="1"/>
          <p:nvPr/>
        </p:nvSpPr>
        <p:spPr>
          <a:xfrm>
            <a:off x="1085890" y="2834640"/>
            <a:ext cx="41486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984D95-D7D9-47B2-B35D-B1079F5855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For Loops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CC92F-B430-445B-B836-E3488041D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A </a:t>
            </a:r>
            <a:r>
              <a:rPr lang="en-GB" b="1" dirty="0"/>
              <a:t>For Loop</a:t>
            </a:r>
            <a:r>
              <a:rPr lang="en-GB" dirty="0"/>
              <a:t> is a statement in Python that allows you to repeat a set of commands (or instructions).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5CBD0AD-7284-4B10-8C32-CBEBDAAB643F}"/>
              </a:ext>
            </a:extLst>
          </p:cNvPr>
          <p:cNvSpPr/>
          <p:nvPr/>
        </p:nvSpPr>
        <p:spPr>
          <a:xfrm>
            <a:off x="4036183" y="4958473"/>
            <a:ext cx="772886" cy="42315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D5A0C-29F4-473C-93C3-D018FADF633D}"/>
              </a:ext>
            </a:extLst>
          </p:cNvPr>
          <p:cNvSpPr txBox="1"/>
          <p:nvPr/>
        </p:nvSpPr>
        <p:spPr>
          <a:xfrm>
            <a:off x="4809069" y="3924469"/>
            <a:ext cx="3911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for i in range(4):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pen.right(90)</a:t>
            </a:r>
          </a:p>
        </p:txBody>
      </p:sp>
    </p:spTree>
    <p:extLst>
      <p:ext uri="{BB962C8B-B14F-4D97-AF65-F5344CB8AC3E}">
        <p14:creationId xmlns:p14="http://schemas.microsoft.com/office/powerpoint/2010/main" val="402067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F36B17-0945-46B2-9A1A-FF699D2BE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8DB403"/>
                </a:solidFill>
              </a:rPr>
              <a:t>Activity: Draw the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0C2A9-939C-F849-9BAC-C589B0761C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Draw a square.</a:t>
            </a:r>
          </a:p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endParaRPr lang="en-US" sz="1000" dirty="0"/>
          </a:p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Inside that square draw another 2 smaller squares.</a:t>
            </a:r>
          </a:p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endParaRPr lang="en-US" sz="1000" dirty="0"/>
          </a:p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Draw a triangle attached to the big square.</a:t>
            </a:r>
          </a:p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endParaRPr lang="en-US" sz="1000" dirty="0"/>
          </a:p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Finally inside the larger square draw a rectangle that touches the square. </a:t>
            </a:r>
          </a:p>
        </p:txBody>
      </p:sp>
    </p:spTree>
    <p:extLst>
      <p:ext uri="{BB962C8B-B14F-4D97-AF65-F5344CB8AC3E}">
        <p14:creationId xmlns:p14="http://schemas.microsoft.com/office/powerpoint/2010/main" val="34254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4120C-B372-4B58-B2BF-FD8E41909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Dissecting the Loop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1343F-F4CB-47BB-B85C-E20ACF8DF4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Let us try and understand the loop a little bit better: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B71F1-3A98-AD4B-B50D-399297376085}"/>
              </a:ext>
            </a:extLst>
          </p:cNvPr>
          <p:cNvSpPr txBox="1"/>
          <p:nvPr/>
        </p:nvSpPr>
        <p:spPr>
          <a:xfrm>
            <a:off x="2293495" y="2576160"/>
            <a:ext cx="3807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range(4):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pen.forward(100)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pen.right(90)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30369-704C-9C4F-8187-C00BDA666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027298"/>
              </p:ext>
            </p:extLst>
          </p:nvPr>
        </p:nvGraphicFramePr>
        <p:xfrm>
          <a:off x="939382" y="3895565"/>
          <a:ext cx="7500079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356">
                  <a:extLst>
                    <a:ext uri="{9D8B030D-6E8A-4147-A177-3AD203B41FA5}">
                      <a16:colId xmlns:a16="http://schemas.microsoft.com/office/drawing/2014/main" val="1497619210"/>
                    </a:ext>
                  </a:extLst>
                </a:gridCol>
                <a:gridCol w="2123203">
                  <a:extLst>
                    <a:ext uri="{9D8B030D-6E8A-4147-A177-3AD203B41FA5}">
                      <a16:colId xmlns:a16="http://schemas.microsoft.com/office/drawing/2014/main" val="722270797"/>
                    </a:ext>
                  </a:extLst>
                </a:gridCol>
                <a:gridCol w="2868520">
                  <a:extLst>
                    <a:ext uri="{9D8B030D-6E8A-4147-A177-3AD203B41FA5}">
                      <a16:colId xmlns:a16="http://schemas.microsoft.com/office/drawing/2014/main" val="4063955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Loop 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counter to keep track of the number of times the loop body is run.</a:t>
                      </a:r>
                    </a:p>
                    <a:p>
                      <a:endParaRPr lang="en-US" sz="1700" b="0" i="0" dirty="0">
                        <a:solidFill>
                          <a:schemeClr val="tx1"/>
                        </a:solidFill>
                        <a:latin typeface="Bariol-Light" panose="0200050604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31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range(4)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The number of times the loop body has to be repeated.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042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pen.forward(100)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Loop Body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The commands to be repeated.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88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329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4C2C2-4A74-43C2-9DD8-027F045CB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Indentation in Loops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11E68-B511-4B48-9562-0C425D7B4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/>
              <a:t>It is important to indent the code for loops.</a:t>
            </a:r>
          </a:p>
          <a:p>
            <a:r>
              <a:rPr lang="en-GB" dirty="0"/>
              <a:t>Indentation is used to tell Python that the code belongs to the loop.</a:t>
            </a:r>
          </a:p>
          <a:p>
            <a:r>
              <a:rPr lang="en-GB" dirty="0"/>
              <a:t>It helps the code look neat and clean.</a:t>
            </a:r>
          </a:p>
          <a:p>
            <a:r>
              <a:rPr lang="en-GB" dirty="0"/>
              <a:t>It also makes it more readable.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37569-9FB0-47D9-BC1A-5CDA55F468B4}"/>
              </a:ext>
            </a:extLst>
          </p:cNvPr>
          <p:cNvSpPr txBox="1"/>
          <p:nvPr/>
        </p:nvSpPr>
        <p:spPr>
          <a:xfrm>
            <a:off x="5153832" y="2119594"/>
            <a:ext cx="3803904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range(4)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pen.forward(100)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pen.right(90)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9D003CD-7F66-54D5-7371-7A45A9F20109}"/>
              </a:ext>
            </a:extLst>
          </p:cNvPr>
          <p:cNvSpPr/>
          <p:nvPr/>
        </p:nvSpPr>
        <p:spPr>
          <a:xfrm>
            <a:off x="5257800" y="4598893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D9F53F6-B28B-4B12-474C-1654990D6F30}"/>
              </a:ext>
            </a:extLst>
          </p:cNvPr>
          <p:cNvSpPr/>
          <p:nvPr/>
        </p:nvSpPr>
        <p:spPr>
          <a:xfrm>
            <a:off x="5257800" y="5102117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0426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E48B27-0D7C-4473-B750-141108122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Let’s Loop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5DD82-45D9-9744-9E10-C8117620E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/>
              <a:t>You are given a couple of programs where the commands are repeated.</a:t>
            </a:r>
          </a:p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/>
              <a:t>Can you change those programs to use loops and identify the shapes?</a:t>
            </a:r>
          </a:p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/>
              <a:t>Don’t forget the indentation.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63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F3BF9-6FFB-C347-BFD8-7DE9EAE05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Maths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24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2420C-7124-6540-808A-50BDA6A00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144DE-3B27-6540-A0B7-EEBE789CD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Turtle pen up/down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Turtle </a:t>
            </a:r>
            <a:r>
              <a:rPr lang="en-US" dirty="0" err="1"/>
              <a:t>colours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Loops</a:t>
            </a:r>
          </a:p>
          <a:p>
            <a:pPr marL="1028683" lvl="1" indent="-342900"/>
            <a:r>
              <a:rPr lang="en-US" sz="1800" dirty="0"/>
              <a:t>Indentation</a:t>
            </a:r>
          </a:p>
        </p:txBody>
      </p:sp>
    </p:spTree>
    <p:extLst>
      <p:ext uri="{BB962C8B-B14F-4D97-AF65-F5344CB8AC3E}">
        <p14:creationId xmlns:p14="http://schemas.microsoft.com/office/powerpoint/2010/main" val="65907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471B03-7D67-455E-BDE3-5C6618E4A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The Three Octagons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4F46B-A18D-4BA9-B18F-40AB0E9575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can combine the Pen commands (penup() and pendown()) to produce some very cool graphics.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6E40A-29CB-4736-9C77-947BD8F9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751" y="3547731"/>
            <a:ext cx="3257248" cy="2281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8F8388-B803-4475-8B12-1D26C8357620}"/>
              </a:ext>
            </a:extLst>
          </p:cNvPr>
          <p:cNvSpPr txBox="1"/>
          <p:nvPr/>
        </p:nvSpPr>
        <p:spPr>
          <a:xfrm>
            <a:off x="185880" y="2895717"/>
            <a:ext cx="317440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#Three Octagons</a:t>
            </a:r>
          </a:p>
          <a:p>
            <a:r>
              <a:rPr lang="en-GB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16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16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#draw the first octagon</a:t>
            </a:r>
          </a:p>
          <a:p>
            <a:r>
              <a:rPr lang="en-GB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GB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range(8)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pen.forward(75)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pen.left(360/8)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#lift the pen up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pen.penup()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#move to a different 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#location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pen.forward(50)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#put the pen down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endParaRPr lang="en-GB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BACCE-95EA-4200-8994-F52E966081FC}"/>
              </a:ext>
            </a:extLst>
          </p:cNvPr>
          <p:cNvSpPr txBox="1"/>
          <p:nvPr/>
        </p:nvSpPr>
        <p:spPr>
          <a:xfrm>
            <a:off x="3449246" y="2895717"/>
            <a:ext cx="30697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#draw the second octagon</a:t>
            </a:r>
          </a:p>
          <a:p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range(8)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pen.forward(75)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pen.left(360/8)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#lift the pen up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pen.penup()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#move to a different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location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pen.forward(50)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#put the pen down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#draw the third octagon</a:t>
            </a:r>
          </a:p>
          <a:p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range(8)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pen.forward(75)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pen.left(360/8)</a:t>
            </a:r>
          </a:p>
        </p:txBody>
      </p:sp>
    </p:spTree>
    <p:extLst>
      <p:ext uri="{BB962C8B-B14F-4D97-AF65-F5344CB8AC3E}">
        <p14:creationId xmlns:p14="http://schemas.microsoft.com/office/powerpoint/2010/main" val="2433592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234B2-F323-44A1-84C6-86017AA992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Loopy Designs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2BEBA-AD76-DA48-9380-01FE0E9FAD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Use the loops and pen commands to create some funky designs.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7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62E11-78AB-4882-B6CA-9123DB5C81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Loop it with a Variable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99CE-9ACC-4D6D-ACCC-4FEABEC78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range(350)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(98)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3DEB3-E275-6544-8473-6D506D7EAC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We can also use the loop variable (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/>
              <a:t> ) inside the design. The code on the left will produce the design below.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F075C-8C18-4415-9426-434633B5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075" y="4219491"/>
            <a:ext cx="2668251" cy="2618012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9E28EF1A-D8FE-499D-87FD-3541D98D2043}"/>
              </a:ext>
            </a:extLst>
          </p:cNvPr>
          <p:cNvSpPr/>
          <p:nvPr/>
        </p:nvSpPr>
        <p:spPr>
          <a:xfrm>
            <a:off x="559122" y="5167653"/>
            <a:ext cx="2909455" cy="155170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latin typeface="Century Gothic" panose="020B0502020202020204" pitchFamily="34" charset="0"/>
              </a:rPr>
              <a:t>Remember, the loop variable is a counter</a:t>
            </a:r>
          </a:p>
        </p:txBody>
      </p:sp>
    </p:spTree>
    <p:extLst>
      <p:ext uri="{BB962C8B-B14F-4D97-AF65-F5344CB8AC3E}">
        <p14:creationId xmlns:p14="http://schemas.microsoft.com/office/powerpoint/2010/main" val="3124592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2B7EA9-C658-42F7-9356-D97A1AD90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Extension Activity: Loop it with a Variable</a:t>
            </a:r>
          </a:p>
        </p:txBody>
      </p:sp>
    </p:spTree>
    <p:extLst>
      <p:ext uri="{BB962C8B-B14F-4D97-AF65-F5344CB8AC3E}">
        <p14:creationId xmlns:p14="http://schemas.microsoft.com/office/powerpoint/2010/main" val="3692778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25D62-3580-4F11-95F2-FBCC93FA4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2D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BC0B-DF7C-43EB-B481-B1C0F56DE8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Let us revise our 2D shapes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We know from the picture that they all have a different number of sides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/>
              <a:t>What are the types of angles associated with 2D shapes?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1FD04-60D4-4594-B79B-D688F7D0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12" y="2064810"/>
            <a:ext cx="2836100" cy="44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33E59E-9D55-4B13-8661-A2F7C0D1C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8DB403"/>
                </a:solidFill>
              </a:rPr>
              <a:t>What is Programming?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0D96A-42AF-4FCD-88A7-AE89FFC34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Programming </a:t>
            </a:r>
            <a:r>
              <a:rPr lang="en-US" dirty="0"/>
              <a:t>is telling the computer what to do using a set of ordered instructions.</a:t>
            </a:r>
          </a:p>
          <a:p>
            <a:endParaRPr lang="en-US" dirty="0"/>
          </a:p>
          <a:p>
            <a:r>
              <a:rPr lang="en-US" dirty="0"/>
              <a:t>The set of ordered instructions is called an </a:t>
            </a:r>
            <a:r>
              <a:rPr lang="en-US" b="1" dirty="0"/>
              <a:t>algorithm.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language used to tell the computer what to do is called a </a:t>
            </a:r>
            <a:r>
              <a:rPr lang="en-US" b="1" dirty="0"/>
              <a:t>programming language</a:t>
            </a:r>
            <a:r>
              <a:rPr lang="en-US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7075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72D3B-77D5-4493-96A7-5987B92416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Exterior Angles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DE2FA-6172-4E94-88C8-CBB721B8C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Exterior angles are </a:t>
            </a:r>
            <a:r>
              <a:rPr lang="en-GB" b="1" dirty="0"/>
              <a:t>outside</a:t>
            </a:r>
            <a:r>
              <a:rPr lang="en-GB" dirty="0"/>
              <a:t> the polygon made by extending one of the sides.</a:t>
            </a:r>
          </a:p>
          <a:p>
            <a:r>
              <a:rPr lang="en-GB" b="1" dirty="0"/>
              <a:t>Sum of all exterior angles =  360</a:t>
            </a:r>
            <a:r>
              <a:rPr lang="en-GB" b="1" baseline="30000" dirty="0"/>
              <a:t>o</a:t>
            </a:r>
          </a:p>
          <a:p>
            <a:endParaRPr lang="en-GB" baseline="30000" dirty="0"/>
          </a:p>
          <a:p>
            <a:r>
              <a:rPr lang="en-GB" dirty="0"/>
              <a:t>Why? If we keep moving around the polygon, extending the sides and measuring each exterior angle, we end up having a circle, which contains 360</a:t>
            </a:r>
            <a:r>
              <a:rPr lang="en-GB" baseline="30000" dirty="0"/>
              <a:t>o</a:t>
            </a:r>
            <a:r>
              <a:rPr lang="en-GB" dirty="0"/>
              <a:t>.</a:t>
            </a:r>
            <a:endParaRPr lang="en-GB" baseline="30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https://www.mathwarehouse.com/animated-gifs/">
            <a:extLst>
              <a:ext uri="{FF2B5EF4-FFF2-40B4-BE49-F238E27FC236}">
                <a16:creationId xmlns:a16="http://schemas.microsoft.com/office/drawing/2014/main" id="{EA8A1F65-69BA-462C-BD0B-AF68051E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31" y="4553712"/>
            <a:ext cx="5193030" cy="20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CAAAEE-793A-460F-8D3B-A248DE462B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Size of Each Exterior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8B715F-EBCB-43C9-9520-C3503EF2F1E9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r>
                  <a:rPr lang="en-GB" dirty="0"/>
                  <a:t>All interior angles are equal for </a:t>
                </a:r>
                <a:r>
                  <a:rPr lang="en-GB" b="1" dirty="0"/>
                  <a:t>regular</a:t>
                </a:r>
                <a:r>
                  <a:rPr lang="en-GB" dirty="0"/>
                  <a:t> polygons, hence all exterior angles are equal too.</a:t>
                </a:r>
              </a:p>
              <a:p>
                <a:endParaRPr lang="en-GB" dirty="0"/>
              </a:p>
              <a:p>
                <a:r>
                  <a:rPr lang="en-GB" dirty="0"/>
                  <a:t>To work out </a:t>
                </a:r>
                <a:r>
                  <a:rPr lang="en-GB" b="1" dirty="0"/>
                  <a:t>the size of each exterior angle </a:t>
                </a:r>
                <a:r>
                  <a:rPr lang="en-GB" dirty="0"/>
                  <a:t>we use the formula:</a:t>
                </a:r>
              </a:p>
              <a:p>
                <a:endParaRPr lang="en-GB" dirty="0"/>
              </a:p>
              <a:p>
                <a:pPr algn="ctr"/>
                <a:r>
                  <a:rPr lang="en-GB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360</a:t>
                </a:r>
                <a14:m>
                  <m:oMath xmlns:m="http://schemas.openxmlformats.org/officeDocument/2006/math">
                    <m:r>
                      <a:rPr lang="cy-GB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cy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number of sides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8B715F-EBCB-43C9-9520-C3503EF2F1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761" t="-1401" r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001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DB6243-04FF-4E9E-8C44-0F85CF9CFD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Applying Exterior Angle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556B99-7A28-40C2-A58B-DE0B831C3A44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In the whole motion we made 1 full rotation, turning 4 times. The angle for each turn is</a:t>
                </a:r>
              </a:p>
              <a:p>
                <a:endParaRPr lang="en-US" dirty="0"/>
              </a:p>
              <a:p>
                <a:pPr algn="ctr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y-GB" sz="2800" b="0" i="1"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it-IT" sz="2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num>
                      <m:den>
                        <m:r>
                          <a:rPr lang="cy-GB" sz="2800" b="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y-GB" sz="2800" b="0" i="1">
                        <a:latin typeface="Cambria Math" panose="02040503050406030204" pitchFamily="18" charset="0"/>
                      </a:rPr>
                      <m:t>=90</m:t>
                    </m:r>
                    <m:r>
                      <a:rPr lang="it-IT" sz="2800" b="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556B99-7A28-40C2-A58B-DE0B831C3A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1899" t="-1681" r="-1899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2C2AC51-D2AE-41A4-BD82-36BD01C7EF24}"/>
              </a:ext>
            </a:extLst>
          </p:cNvPr>
          <p:cNvGrpSpPr/>
          <p:nvPr/>
        </p:nvGrpSpPr>
        <p:grpSpPr>
          <a:xfrm>
            <a:off x="387357" y="2541255"/>
            <a:ext cx="4184644" cy="3338845"/>
            <a:chOff x="4354563" y="21415"/>
            <a:chExt cx="4561727" cy="35379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452A40-CBC5-45DA-8224-DCF41EE1CFE6}"/>
                </a:ext>
              </a:extLst>
            </p:cNvPr>
            <p:cNvSpPr/>
            <p:nvPr/>
          </p:nvSpPr>
          <p:spPr>
            <a:xfrm>
              <a:off x="4354563" y="316813"/>
              <a:ext cx="4561727" cy="307197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D81C75-B191-43B7-9A47-E78EA93B02D9}"/>
                </a:ext>
              </a:extLst>
            </p:cNvPr>
            <p:cNvSpPr/>
            <p:nvPr/>
          </p:nvSpPr>
          <p:spPr>
            <a:xfrm>
              <a:off x="5335746" y="690513"/>
              <a:ext cx="2599361" cy="2324573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Curved Connector 6">
              <a:extLst>
                <a:ext uri="{FF2B5EF4-FFF2-40B4-BE49-F238E27FC236}">
                  <a16:creationId xmlns:a16="http://schemas.microsoft.com/office/drawing/2014/main" id="{E6F8EADC-6A22-4CE5-8C42-84635E2C06EA}"/>
                </a:ext>
              </a:extLst>
            </p:cNvPr>
            <p:cNvCxnSpPr/>
            <p:nvPr/>
          </p:nvCxnSpPr>
          <p:spPr>
            <a:xfrm rot="5400000" flipH="1" flipV="1">
              <a:off x="4988662" y="609327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6">
              <a:extLst>
                <a:ext uri="{FF2B5EF4-FFF2-40B4-BE49-F238E27FC236}">
                  <a16:creationId xmlns:a16="http://schemas.microsoft.com/office/drawing/2014/main" id="{4BD3EE76-8C5F-432E-A06A-B9F3DD47B78D}"/>
                </a:ext>
              </a:extLst>
            </p:cNvPr>
            <p:cNvCxnSpPr/>
            <p:nvPr/>
          </p:nvCxnSpPr>
          <p:spPr>
            <a:xfrm rot="10800000" flipH="1" flipV="1">
              <a:off x="7366783" y="459301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urved Connector 27">
              <a:extLst>
                <a:ext uri="{FF2B5EF4-FFF2-40B4-BE49-F238E27FC236}">
                  <a16:creationId xmlns:a16="http://schemas.microsoft.com/office/drawing/2014/main" id="{F81D34C3-0612-499C-ABB3-97F53E3D1335}"/>
                </a:ext>
              </a:extLst>
            </p:cNvPr>
            <p:cNvCxnSpPr/>
            <p:nvPr/>
          </p:nvCxnSpPr>
          <p:spPr>
            <a:xfrm rot="16200000" flipH="1" flipV="1">
              <a:off x="7583521" y="2616663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urved Connector 28">
              <a:extLst>
                <a:ext uri="{FF2B5EF4-FFF2-40B4-BE49-F238E27FC236}">
                  <a16:creationId xmlns:a16="http://schemas.microsoft.com/office/drawing/2014/main" id="{D21FB309-FDEE-48DB-9889-C3252AEC5DC9}"/>
                </a:ext>
              </a:extLst>
            </p:cNvPr>
            <p:cNvCxnSpPr/>
            <p:nvPr/>
          </p:nvCxnSpPr>
          <p:spPr>
            <a:xfrm flipH="1" flipV="1">
              <a:off x="5119355" y="2763701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A73ADF2E-7580-4EEA-B24D-AF2D40A64EE7}"/>
                </a:ext>
              </a:extLst>
            </p:cNvPr>
            <p:cNvSpPr/>
            <p:nvPr/>
          </p:nvSpPr>
          <p:spPr>
            <a:xfrm rot="5400000">
              <a:off x="4942759" y="292254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562526A5-D737-436D-9BD1-4A7B023D9DD8}"/>
                </a:ext>
              </a:extLst>
            </p:cNvPr>
            <p:cNvSpPr/>
            <p:nvPr/>
          </p:nvSpPr>
          <p:spPr>
            <a:xfrm rot="10800000">
              <a:off x="7542120" y="316812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2971CDD-0ADC-45EC-8679-62BB174B7D08}"/>
                </a:ext>
              </a:extLst>
            </p:cNvPr>
            <p:cNvSpPr/>
            <p:nvPr/>
          </p:nvSpPr>
          <p:spPr>
            <a:xfrm rot="16200000">
              <a:off x="7542120" y="2545766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89E331E0-250E-4688-8622-17810E92D2F6}"/>
                </a:ext>
              </a:extLst>
            </p:cNvPr>
            <p:cNvSpPr/>
            <p:nvPr/>
          </p:nvSpPr>
          <p:spPr>
            <a:xfrm>
              <a:off x="4967319" y="2545765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1333AD9-5732-4FC7-B437-0DB24AC11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86450" y="2547896"/>
              <a:ext cx="1348660" cy="67433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C7BFCC-40FB-4B50-B601-680B0B739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431619"/>
              <a:ext cx="1348660" cy="67433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024FB0B-1DB3-4B1F-94BB-CBE90A41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260775" y="358579"/>
              <a:ext cx="1348660" cy="67433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19554C-E812-48B6-AB4A-79151781F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60775" y="2685045"/>
              <a:ext cx="1348660" cy="67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7225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71D07-BD7F-4661-8F6B-23580EA72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Angles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8B2B7-DC25-FE49-829D-02198A018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ea typeface="Cambria Math" panose="02040503050406030204" pitchFamily="18" charset="0"/>
              </a:rPr>
              <a:t>Complete the table in your workbooks by filling in the number of sides, total sum of exterior angles and size of each exterior angle for the given regular polygons.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46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0DF443-DEB9-4FD0-8F87-EE09CFA938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Angle Facts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6D23547-3117-439D-8465-D0988BD09425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We can calculate the exterior angle of any polygon using the formula:  </a:t>
                </a:r>
                <a:r>
                  <a:rPr lang="en-GB" dirty="0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360</a:t>
                </a:r>
                <a14:m>
                  <m:oMath xmlns:m="http://schemas.openxmlformats.org/officeDocument/2006/math">
                    <m:r>
                      <a:rPr lang="cy-GB" b="0" i="0" smtClean="0">
                        <a:solidFill>
                          <a:srgbClr val="8DB40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solidFill>
                          <a:srgbClr val="8DB40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dirty="0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 number of sides</a:t>
                </a:r>
                <a:endParaRPr lang="en-GB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6D23547-3117-439D-8465-D0988BD094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761" t="-1401" r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0789B5-68F4-4986-AD74-AA0CA566F085}"/>
              </a:ext>
            </a:extLst>
          </p:cNvPr>
          <p:cNvSpPr txBox="1"/>
          <p:nvPr/>
        </p:nvSpPr>
        <p:spPr>
          <a:xfrm>
            <a:off x="6283462" y="3282748"/>
            <a:ext cx="2674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Can we rewrite the Turtle Program to create all these 2D shapes based on their number of sides?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E9E7A0A-71F7-4030-B811-91243CB3EC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6109266"/>
                  </p:ext>
                </p:extLst>
              </p:nvPr>
            </p:nvGraphicFramePr>
            <p:xfrm>
              <a:off x="388938" y="2982781"/>
              <a:ext cx="5894523" cy="38709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964841">
                      <a:extLst>
                        <a:ext uri="{9D8B030D-6E8A-4147-A177-3AD203B41FA5}">
                          <a16:colId xmlns:a16="http://schemas.microsoft.com/office/drawing/2014/main" val="2893123290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2812545004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3137701010"/>
                        </a:ext>
                      </a:extLst>
                    </a:gridCol>
                  </a:tblGrid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Degree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Angle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Shape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5521927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3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120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Triangle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640107"/>
                      </a:ext>
                    </a:extLst>
                  </a:tr>
                  <a:tr h="62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4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90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Square / Rectangle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124331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baseline="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5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72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Pentagon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1429250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6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60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Hexagon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0995383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baseline="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7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51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Heptagon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796194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8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Octagon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823091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9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40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Nonagon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4400175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10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Decagon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69258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E9E7A0A-71F7-4030-B811-91243CB3EC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6109266"/>
                  </p:ext>
                </p:extLst>
              </p:nvPr>
            </p:nvGraphicFramePr>
            <p:xfrm>
              <a:off x="388938" y="2982781"/>
              <a:ext cx="5894523" cy="38709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964841">
                      <a:extLst>
                        <a:ext uri="{9D8B030D-6E8A-4147-A177-3AD203B41FA5}">
                          <a16:colId xmlns:a16="http://schemas.microsoft.com/office/drawing/2014/main" val="2893123290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2812545004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313770101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Degree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Angle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Shape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55219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3125" r="-200645" b="-7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03125" r="-100645" b="-7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Triangle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64010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18182" r="-200645" b="-35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18182" r="-100645" b="-35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Square / Rectangle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12433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87097" r="-200645" b="-53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87097" r="-100645" b="-53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Pentagon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14292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71875" r="-200645" b="-4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1875" r="-100645" b="-4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Hexagon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09953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90323" r="-200645" b="-3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90323" r="-100645" b="-3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Heptagon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79619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90323" r="-200645" b="-2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90323" r="-100645" b="-2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Octagon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82309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765625" r="-200645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65625" r="-100645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Nonagon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440017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893548" r="-200645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93548" r="-100645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Decagon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692586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73682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F1B958-2BC5-4857-9312-769AC41E5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Automate the Angles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81AFA-7534-4BF1-B96D-C16E7CEF6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We need to ask the user </a:t>
            </a:r>
            <a:r>
              <a:rPr lang="en-GB" b="1" dirty="0"/>
              <a:t>the number of sides </a:t>
            </a:r>
            <a:r>
              <a:rPr lang="en-GB" dirty="0"/>
              <a:t>the shape they want to draw has.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We then </a:t>
            </a:r>
            <a:r>
              <a:rPr lang="en-GB" b="1" dirty="0"/>
              <a:t>store </a:t>
            </a:r>
            <a:r>
              <a:rPr lang="en-GB" dirty="0"/>
              <a:t>their answer in a </a:t>
            </a:r>
            <a:r>
              <a:rPr lang="en-GB" b="1" dirty="0"/>
              <a:t>variable</a:t>
            </a:r>
            <a:r>
              <a:rPr lang="en-GB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Use</a:t>
            </a:r>
            <a:r>
              <a:rPr lang="en-GB" dirty="0"/>
              <a:t> that </a:t>
            </a:r>
            <a:r>
              <a:rPr lang="en-GB" b="1" dirty="0"/>
              <a:t>variable</a:t>
            </a:r>
            <a:r>
              <a:rPr lang="en-GB" dirty="0"/>
              <a:t> in the calculation of our exterior angle formula in the </a:t>
            </a:r>
            <a:r>
              <a:rPr lang="en-GB" b="1" dirty="0"/>
              <a:t>loop body</a:t>
            </a:r>
            <a:r>
              <a:rPr lang="en-GB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And also in the </a:t>
            </a:r>
            <a:r>
              <a:rPr lang="en-GB" b="1" dirty="0"/>
              <a:t>range</a:t>
            </a:r>
            <a:r>
              <a:rPr lang="en-GB" dirty="0"/>
              <a:t> part of the Loop.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8399D-72BD-47D7-BF11-CF2FB81A0355}"/>
              </a:ext>
            </a:extLst>
          </p:cNvPr>
          <p:cNvSpPr txBox="1"/>
          <p:nvPr/>
        </p:nvSpPr>
        <p:spPr>
          <a:xfrm>
            <a:off x="721656" y="4250179"/>
            <a:ext cx="638971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17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17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sides = int(input("how many sides do you want?"))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r>
              <a:rPr lang="en-GB" sz="17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GB" sz="17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7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</a:t>
            </a:r>
            <a:r>
              <a:rPr lang="en-GB" sz="17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sides</a:t>
            </a:r>
            <a:r>
              <a:rPr lang="en-GB" sz="17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pen.forward(100)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</a:t>
            </a:r>
            <a:r>
              <a:rPr lang="en-GB" sz="17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sides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xplosion: 14 Points 7">
                <a:extLst>
                  <a:ext uri="{FF2B5EF4-FFF2-40B4-BE49-F238E27FC236}">
                    <a16:creationId xmlns:a16="http://schemas.microsoft.com/office/drawing/2014/main" id="{AEADCBA5-A8CB-4E96-B88E-8A4FE00EDF5D}"/>
                  </a:ext>
                </a:extLst>
              </p:cNvPr>
              <p:cNvSpPr/>
              <p:nvPr/>
            </p:nvSpPr>
            <p:spPr>
              <a:xfrm>
                <a:off x="6441961" y="5308296"/>
                <a:ext cx="2266285" cy="138870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latin typeface="Century Gothic" panose="020B0502020202020204" pitchFamily="34" charset="0"/>
                    <a:ea typeface="Cambria Math" panose="02040503050406030204" pitchFamily="18" charset="0"/>
                  </a:rPr>
                  <a:t>360</a:t>
                </a:r>
                <a14:m>
                  <m:oMath xmlns:m="http://schemas.openxmlformats.org/officeDocument/2006/math">
                    <m:r>
                      <a:rPr lang="cy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entury Gothic" panose="020B0502020202020204" pitchFamily="34" charset="0"/>
                    <a:ea typeface="Cambria Math" panose="02040503050406030204" pitchFamily="18" charset="0"/>
                  </a:rPr>
                  <a:t>sides</a:t>
                </a:r>
              </a:p>
            </p:txBody>
          </p:sp>
        </mc:Choice>
        <mc:Fallback>
          <p:sp>
            <p:nvSpPr>
              <p:cNvPr id="8" name="Explosion: 14 Points 7">
                <a:extLst>
                  <a:ext uri="{FF2B5EF4-FFF2-40B4-BE49-F238E27FC236}">
                    <a16:creationId xmlns:a16="http://schemas.microsoft.com/office/drawing/2014/main" id="{AEADCBA5-A8CB-4E96-B88E-8A4FE00EDF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61" y="5308296"/>
                <a:ext cx="2266285" cy="1388707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989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6E9624-89DF-4223-A275-258600A13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Input and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E837A-6C71-438F-A488-8131C6AD81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sides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dirty="0">
                <a:solidFill>
                  <a:srgbClr val="7CAA0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how many sides do you want?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68FC74-32A0-412C-B861-A53DFE200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486125"/>
              </p:ext>
            </p:extLst>
          </p:nvPr>
        </p:nvGraphicFramePr>
        <p:xfrm>
          <a:off x="449847" y="2627875"/>
          <a:ext cx="8209910" cy="402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00818">
                  <a:extLst>
                    <a:ext uri="{9D8B030D-6E8A-4147-A177-3AD203B41FA5}">
                      <a16:colId xmlns:a16="http://schemas.microsoft.com/office/drawing/2014/main" val="1747332169"/>
                    </a:ext>
                  </a:extLst>
                </a:gridCol>
                <a:gridCol w="4209092">
                  <a:extLst>
                    <a:ext uri="{9D8B030D-6E8A-4147-A177-3AD203B41FA5}">
                      <a16:colId xmlns:a16="http://schemas.microsoft.com/office/drawing/2014/main" val="912822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FF9300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2000" b="0" dirty="0">
                        <a:solidFill>
                          <a:srgbClr val="FF93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variable that will store the answer. 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Variable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is a name that stores the value of something.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30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input</a:t>
                      </a:r>
                      <a:endParaRPr lang="en-GB" sz="2000" b="0" dirty="0">
                        <a:solidFill>
                          <a:srgbClr val="7030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command that will ask the user the question. The value will always be text.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312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int</a:t>
                      </a:r>
                      <a:endParaRPr lang="en-GB" sz="2000" b="0" dirty="0">
                        <a:solidFill>
                          <a:srgbClr val="7030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command to change from text to a number.</a:t>
                      </a:r>
                    </a:p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7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how many sides do you want?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question you want to ask the user.</a:t>
                      </a:r>
                    </a:p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4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201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91C593-3D8B-40DE-A3D6-9D6242312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C899-135F-7F4E-BB80-D61C984714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When you run the code, it will </a:t>
            </a:r>
            <a:r>
              <a:rPr lang="en-GB" b="1" dirty="0"/>
              <a:t>prompt</a:t>
            </a:r>
            <a:r>
              <a:rPr lang="en-GB" dirty="0"/>
              <a:t> you on the screen to enter the number of sides.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39476-C607-4CD6-B5BD-AB657E8B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2" y="3037669"/>
            <a:ext cx="8805862" cy="32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0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527D26-DFC9-45B1-BE9D-40A997E1A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662FC-B36B-4B92-8A0D-A39EA347A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3" y="2543956"/>
            <a:ext cx="5056565" cy="4314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0CB291-BE36-4CC5-ADEB-9F504E1177A9}"/>
              </a:ext>
            </a:extLst>
          </p:cNvPr>
          <p:cNvSpPr txBox="1"/>
          <p:nvPr/>
        </p:nvSpPr>
        <p:spPr>
          <a:xfrm>
            <a:off x="5977719" y="2355742"/>
            <a:ext cx="2809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Once the number of sides is entered, the Turtle draws the shape for you.</a:t>
            </a:r>
          </a:p>
        </p:txBody>
      </p:sp>
    </p:spTree>
    <p:extLst>
      <p:ext uri="{BB962C8B-B14F-4D97-AF65-F5344CB8AC3E}">
        <p14:creationId xmlns:p14="http://schemas.microsoft.com/office/powerpoint/2010/main" val="112261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2BD79-54C5-4C40-8F14-0D2797613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Draw Any Shape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DA951-E711-714F-AC16-5A635B6FF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code is given to you, but it is not arranged in the correct order.</a:t>
            </a:r>
          </a:p>
          <a:p>
            <a:endParaRPr lang="en-GB" dirty="0"/>
          </a:p>
          <a:p>
            <a:r>
              <a:rPr lang="en-GB" dirty="0"/>
              <a:t>Based on what we have learned, rearrange the code to make it 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0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AB6DF1-D5A3-B444-818C-F7273CCB9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Lines of Symmetry</a:t>
            </a:r>
          </a:p>
        </p:txBody>
      </p:sp>
    </p:spTree>
    <p:extLst>
      <p:ext uri="{BB962C8B-B14F-4D97-AF65-F5344CB8AC3E}">
        <p14:creationId xmlns:p14="http://schemas.microsoft.com/office/powerpoint/2010/main" val="19820547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9DA70C-509D-47E8-B5C5-4698309BA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Extension Activity: Colour the Shape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6C393-935C-0245-9E55-08E950875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Ask the user which colour they would like to use to fill their shape.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Store that in a variable called </a:t>
            </a:r>
            <a:r>
              <a:rPr lang="en-GB" b="1" dirty="0" err="1"/>
              <a:t>userColour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the variable in </a:t>
            </a:r>
            <a:r>
              <a:rPr lang="en-GB" dirty="0" err="1"/>
              <a:t>fillcolor</a:t>
            </a:r>
            <a:r>
              <a:rPr lang="en-GB" dirty="0"/>
              <a:t>() command.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984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586CDF-9C83-48D6-B13A-3C00AB9FC4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Conditionals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A71D1-0B1B-489D-8822-0B051088F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If it is raining outside, then take the umbrella.</a:t>
            </a:r>
          </a:p>
          <a:p>
            <a:pPr marL="342900" lvl="1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dirty="0"/>
              <a:t>If homework is completed then go and play Xbox, else sit and complete it.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D8D369-B839-6840-BB3D-DEEA6FC41D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These are some real-life situations where we use conditions.</a:t>
            </a:r>
          </a:p>
          <a:p>
            <a:endParaRPr lang="en-GB" dirty="0"/>
          </a:p>
          <a:p>
            <a:r>
              <a:rPr lang="en-GB" dirty="0"/>
              <a:t>We take some action if the condition is true (e.g. play Xbox), and another action if the condition is false (e.g. complete the homework).</a:t>
            </a:r>
          </a:p>
          <a:p>
            <a:endParaRPr lang="en-US" dirty="0"/>
          </a:p>
        </p:txBody>
      </p:sp>
      <p:sp>
        <p:nvSpPr>
          <p:cNvPr id="5" name="Flowchart: Decision 4">
            <a:extLst>
              <a:ext uri="{FF2B5EF4-FFF2-40B4-BE49-F238E27FC236}">
                <a16:creationId xmlns:a16="http://schemas.microsoft.com/office/drawing/2014/main" id="{30829C9D-3829-4178-A10C-184564D77952}"/>
              </a:ext>
            </a:extLst>
          </p:cNvPr>
          <p:cNvSpPr/>
          <p:nvPr/>
        </p:nvSpPr>
        <p:spPr>
          <a:xfrm>
            <a:off x="1394847" y="4818946"/>
            <a:ext cx="2278251" cy="1075234"/>
          </a:xfrm>
          <a:prstGeom prst="flowChartDecision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Condition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70A103-7D1D-49E1-8057-F0E93B3000B2}"/>
              </a:ext>
            </a:extLst>
          </p:cNvPr>
          <p:cNvSpPr/>
          <p:nvPr/>
        </p:nvSpPr>
        <p:spPr>
          <a:xfrm>
            <a:off x="387458" y="6292312"/>
            <a:ext cx="1410345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True Action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BC79A-C0F1-45B6-B823-F3E462389E06}"/>
              </a:ext>
            </a:extLst>
          </p:cNvPr>
          <p:cNvSpPr/>
          <p:nvPr/>
        </p:nvSpPr>
        <p:spPr>
          <a:xfrm>
            <a:off x="3513655" y="6292311"/>
            <a:ext cx="1410345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False Action</a:t>
            </a:r>
          </a:p>
        </p:txBody>
      </p:sp>
      <p:cxnSp>
        <p:nvCxnSpPr>
          <p:cNvPr id="9" name="Connector: Elbow 8" descr="true">
            <a:extLst>
              <a:ext uri="{FF2B5EF4-FFF2-40B4-BE49-F238E27FC236}">
                <a16:creationId xmlns:a16="http://schemas.microsoft.com/office/drawing/2014/main" id="{403F347F-CCD4-477E-A06F-0E905FFB9449}"/>
              </a:ext>
            </a:extLst>
          </p:cNvPr>
          <p:cNvCxnSpPr>
            <a:stCxn id="5" idx="1"/>
          </p:cNvCxnSpPr>
          <p:nvPr/>
        </p:nvCxnSpPr>
        <p:spPr>
          <a:xfrm rot="10800000" flipV="1">
            <a:off x="976393" y="5356562"/>
            <a:ext cx="418454" cy="935749"/>
          </a:xfrm>
          <a:prstGeom prst="bentConnector2">
            <a:avLst/>
          </a:prstGeom>
          <a:ln>
            <a:solidFill>
              <a:srgbClr val="8DB40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8AEFD82-973D-4B66-BE61-B29C570F1A18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>
            <a:off x="3673098" y="5356563"/>
            <a:ext cx="545730" cy="935748"/>
          </a:xfrm>
          <a:prstGeom prst="bentConnector2">
            <a:avLst/>
          </a:prstGeom>
          <a:ln>
            <a:solidFill>
              <a:srgbClr val="8DB40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084A56-74C7-4A0F-927E-F09512C89BAE}"/>
              </a:ext>
            </a:extLst>
          </p:cNvPr>
          <p:cNvSpPr txBox="1"/>
          <p:nvPr/>
        </p:nvSpPr>
        <p:spPr>
          <a:xfrm>
            <a:off x="902407" y="5019738"/>
            <a:ext cx="6396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Century Gothic" panose="020B0502020202020204" pitchFamily="34" charset="0"/>
              </a:rPr>
              <a:t>True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29141-91B5-4EF2-B4D7-B860791A0E0F}"/>
              </a:ext>
            </a:extLst>
          </p:cNvPr>
          <p:cNvSpPr txBox="1"/>
          <p:nvPr/>
        </p:nvSpPr>
        <p:spPr>
          <a:xfrm>
            <a:off x="3474911" y="5005553"/>
            <a:ext cx="7439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Century Gothic" panose="020B0502020202020204" pitchFamily="34" charset="0"/>
              </a:rPr>
              <a:t>False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4ED6141-9BDE-4A7D-8382-78D02B9B42C0}"/>
              </a:ext>
            </a:extLst>
          </p:cNvPr>
          <p:cNvSpPr/>
          <p:nvPr/>
        </p:nvSpPr>
        <p:spPr>
          <a:xfrm>
            <a:off x="6233609" y="4971517"/>
            <a:ext cx="2805193" cy="18453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only two outcome: True or False </a:t>
            </a:r>
          </a:p>
        </p:txBody>
      </p:sp>
    </p:spTree>
    <p:extLst>
      <p:ext uri="{BB962C8B-B14F-4D97-AF65-F5344CB8AC3E}">
        <p14:creationId xmlns:p14="http://schemas.microsoft.com/office/powerpoint/2010/main" val="1248785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3EF18-15B6-46BA-8C4C-FAB565054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Python Conditionals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8C961-47E2-4975-895A-90171121EE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if (condition):</a:t>
            </a:r>
          </a:p>
          <a:p>
            <a:r>
              <a:rPr lang="en-GB" b="1" dirty="0"/>
              <a:t>      </a:t>
            </a:r>
            <a:r>
              <a:rPr lang="en-GB" dirty="0"/>
              <a:t>then do these things </a:t>
            </a:r>
          </a:p>
          <a:p>
            <a:r>
              <a:rPr lang="en-GB" b="1" dirty="0"/>
              <a:t>else:</a:t>
            </a:r>
          </a:p>
          <a:p>
            <a:r>
              <a:rPr lang="en-GB" b="1" dirty="0"/>
              <a:t>      </a:t>
            </a:r>
            <a:r>
              <a:rPr lang="en-GB" dirty="0"/>
              <a:t>do these things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5ABE1E36-FD68-4077-9B56-2A625EF0F3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939" y="3905573"/>
                <a:ext cx="8191405" cy="229202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just" defTabSz="342900" rtl="0" eaLnBrk="1" latinLnBrk="0" hangingPunct="1">
                  <a:spcBef>
                    <a:spcPct val="20000"/>
                  </a:spcBef>
                  <a:buFont typeface="Arial"/>
                  <a:buNone/>
                  <a:defRPr sz="1500" b="0" i="0" kern="1200">
                    <a:solidFill>
                      <a:schemeClr val="tx1"/>
                    </a:solidFill>
                    <a:latin typeface="Bariol-Light"/>
                    <a:ea typeface="+mn-ea"/>
                    <a:cs typeface="Bariol-Light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>
                    <a:latin typeface="Century Gothic" panose="020B0502020202020204" pitchFamily="34" charset="0"/>
                  </a:rPr>
                  <a:t>In our example, </a:t>
                </a:r>
              </a:p>
              <a:p>
                <a:r>
                  <a:rPr lang="en-GB" sz="2000" dirty="0">
                    <a:latin typeface="Century Gothic" panose="020B0502020202020204" pitchFamily="34" charset="0"/>
                  </a:rPr>
                  <a:t>If sides is equal to 4:</a:t>
                </a:r>
              </a:p>
              <a:p>
                <a:r>
                  <a:rPr lang="en-GB" sz="2000" dirty="0">
                    <a:latin typeface="Century Gothic" panose="020B0502020202020204" pitchFamily="34" charset="0"/>
                  </a:rPr>
                  <a:t>    	ask the user for the length of two sides and draw a square or a       	rectangle</a:t>
                </a:r>
              </a:p>
              <a:p>
                <a:r>
                  <a:rPr lang="en-GB" sz="2000" dirty="0">
                    <a:latin typeface="Century Gothic" panose="020B0502020202020204" pitchFamily="34" charset="0"/>
                  </a:rPr>
                  <a:t>Else:</a:t>
                </a:r>
              </a:p>
              <a:p>
                <a:r>
                  <a:rPr lang="en-GB" sz="2000" dirty="0">
                    <a:latin typeface="Century Gothic" panose="020B0502020202020204" pitchFamily="34" charset="0"/>
                  </a:rPr>
                  <a:t>	go ahead with the formula 360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2000" dirty="0">
                    <a:latin typeface="Century Gothic" panose="020B0502020202020204" pitchFamily="34" charset="0"/>
                  </a:rPr>
                  <a:t> sides</a:t>
                </a: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5ABE1E36-FD68-4077-9B56-2A625EF0F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39" y="3905573"/>
                <a:ext cx="8191405" cy="2292027"/>
              </a:xfrm>
              <a:prstGeom prst="rect">
                <a:avLst/>
              </a:prstGeom>
              <a:blipFill>
                <a:blip r:embed="rId2"/>
                <a:stretch>
                  <a:fillRect l="-774" t="-1648" r="-774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loud 9">
            <a:extLst>
              <a:ext uri="{FF2B5EF4-FFF2-40B4-BE49-F238E27FC236}">
                <a16:creationId xmlns:a16="http://schemas.microsoft.com/office/drawing/2014/main" id="{AD015F82-D3AD-4668-B695-424682D6E7D3}"/>
              </a:ext>
            </a:extLst>
          </p:cNvPr>
          <p:cNvSpPr/>
          <p:nvPr/>
        </p:nvSpPr>
        <p:spPr>
          <a:xfrm>
            <a:off x="5592029" y="2016407"/>
            <a:ext cx="2805193" cy="18453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Remember the indentations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602D5CA-E3B7-118E-66BB-B76BA92EC816}"/>
              </a:ext>
            </a:extLst>
          </p:cNvPr>
          <p:cNvSpPr/>
          <p:nvPr/>
        </p:nvSpPr>
        <p:spPr>
          <a:xfrm>
            <a:off x="423333" y="2639653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BA4E496-8ADC-A4FD-4BE0-B12BA2F2BEF6}"/>
              </a:ext>
            </a:extLst>
          </p:cNvPr>
          <p:cNvSpPr/>
          <p:nvPr/>
        </p:nvSpPr>
        <p:spPr>
          <a:xfrm>
            <a:off x="423333" y="3476337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67232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3EF18-15B6-46BA-8C4C-FAB565054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Conditionals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55627-CAA9-4004-8C26-D7563E111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28796"/>
              </p:ext>
            </p:extLst>
          </p:nvPr>
        </p:nvGraphicFramePr>
        <p:xfrm>
          <a:off x="169068" y="1435331"/>
          <a:ext cx="8771472" cy="5242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12403">
                  <a:extLst>
                    <a:ext uri="{9D8B030D-6E8A-4147-A177-3AD203B41FA5}">
                      <a16:colId xmlns:a16="http://schemas.microsoft.com/office/drawing/2014/main" val="852601778"/>
                    </a:ext>
                  </a:extLst>
                </a:gridCol>
                <a:gridCol w="3859069">
                  <a:extLst>
                    <a:ext uri="{9D8B030D-6E8A-4147-A177-3AD203B41FA5}">
                      <a16:colId xmlns:a16="http://schemas.microsoft.com/office/drawing/2014/main" val="1542318436"/>
                    </a:ext>
                  </a:extLst>
                </a:gridCol>
              </a:tblGrid>
              <a:tr h="1550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if (sides == 4):</a:t>
                      </a: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i="0" dirty="0">
                          <a:latin typeface="Century Gothic" panose="020B0502020202020204" pitchFamily="34" charset="0"/>
                        </a:rPr>
                        <a:t>Conditional Statement</a:t>
                      </a:r>
                      <a:r>
                        <a:rPr lang="en-GB" sz="2000" b="0" i="0" dirty="0">
                          <a:latin typeface="Century Gothic" panose="020B0502020202020204" pitchFamily="34" charset="0"/>
                        </a:rPr>
                        <a:t>. Note the </a:t>
                      </a:r>
                      <a:r>
                        <a:rPr lang="en-GB" sz="2000" b="1" i="0" dirty="0">
                          <a:latin typeface="Century Gothic" panose="020B0502020202020204" pitchFamily="34" charset="0"/>
                        </a:rPr>
                        <a:t>:</a:t>
                      </a:r>
                      <a:r>
                        <a:rPr lang="en-GB" sz="2000" b="0" i="0" dirty="0">
                          <a:latin typeface="Century Gothic" panose="020B0502020202020204" pitchFamily="34" charset="0"/>
                        </a:rPr>
                        <a:t> (colon) at the end and the == (equal to) sign to check if the variable “sides” is equal to 4.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123732"/>
                  </a:ext>
                </a:extLst>
              </a:tr>
              <a:tr h="1843404"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side1 = int(input("What is the length of side 1? "))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side2 = int(input("What is the length of side 2? "))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…….</a:t>
                      </a:r>
                    </a:p>
                    <a:p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entury Gothic" panose="020B0502020202020204" pitchFamily="34" charset="0"/>
                        </a:rPr>
                        <a:t>Code that is executed if the condition is true. In other words, if the sides value is 4 then these lines of code will be run.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2678962"/>
                  </a:ext>
                </a:extLst>
              </a:tr>
              <a:tr h="672989"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else: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i="0" dirty="0">
                          <a:latin typeface="Century Gothic" panose="020B0502020202020204" pitchFamily="34" charset="0"/>
                        </a:rPr>
                        <a:t>Conditional else. </a:t>
                      </a:r>
                      <a:r>
                        <a:rPr lang="en-GB" sz="2000" b="0" i="0" dirty="0">
                          <a:latin typeface="Century Gothic" panose="020B0502020202020204" pitchFamily="34" charset="0"/>
                        </a:rPr>
                        <a:t>Note the </a:t>
                      </a:r>
                      <a:r>
                        <a:rPr lang="en-GB" sz="2000" b="1" i="0" dirty="0">
                          <a:latin typeface="Century Gothic" panose="020B0502020202020204" pitchFamily="34" charset="0"/>
                        </a:rPr>
                        <a:t>:</a:t>
                      </a:r>
                      <a:r>
                        <a:rPr lang="en-GB" sz="2000" b="0" i="0" dirty="0">
                          <a:latin typeface="Century Gothic" panose="020B0502020202020204" pitchFamily="34" charset="0"/>
                        </a:rPr>
                        <a:t> (colon) at the end.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49960"/>
                  </a:ext>
                </a:extLst>
              </a:tr>
              <a:tr h="965593"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  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for i in range(sides):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       pen.forward(100)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       pen.left(360/sides)</a:t>
                      </a: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entury Gothic" panose="020B0502020202020204" pitchFamily="34" charset="0"/>
                        </a:rPr>
                        <a:t>If the sides value is not equal to 4 then these lines of code will be run.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8981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1277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FA56DA-7C21-4F75-BA53-D393F97EBA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Using Conditionals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02A4D-4A03-9549-96DD-0AE00EF62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sides = </a:t>
            </a:r>
            <a:r>
              <a:rPr lang="en-GB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how many sides do you want?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pen.pendown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(sides == 4):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side1 = </a:t>
            </a:r>
            <a:r>
              <a:rPr lang="en-GB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What is the length of side 1?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side2 = </a:t>
            </a:r>
            <a:r>
              <a:rPr lang="en-GB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What is the length of side 2?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range(2)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(side1)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pen.left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(side2)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pen.left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range(sides)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pen.left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(360/sides)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AE1A5E40-69B1-4EDC-BB3D-222F9F6E10AB}"/>
              </a:ext>
            </a:extLst>
          </p:cNvPr>
          <p:cNvSpPr/>
          <p:nvPr/>
        </p:nvSpPr>
        <p:spPr>
          <a:xfrm>
            <a:off x="5408908" y="4556234"/>
            <a:ext cx="3549356" cy="2215516"/>
          </a:xfrm>
          <a:prstGeom prst="cloudCallout">
            <a:avLst>
              <a:gd name="adj1" fmla="val -65000"/>
              <a:gd name="adj2" fmla="val -57050"/>
            </a:avLst>
          </a:prstGeom>
          <a:solidFill>
            <a:schemeClr val="bg1"/>
          </a:solidFill>
          <a:ln>
            <a:solidFill>
              <a:srgbClr val="7CAA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What would happen </a:t>
            </a:r>
          </a:p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if side1 &amp; side2 = 100</a:t>
            </a:r>
          </a:p>
          <a:p>
            <a:pPr algn="ctr"/>
            <a:endParaRPr lang="en-GB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What would happen if side1 = 100 and </a:t>
            </a:r>
          </a:p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side2 = 200?</a:t>
            </a:r>
          </a:p>
        </p:txBody>
      </p:sp>
    </p:spTree>
    <p:extLst>
      <p:ext uri="{BB962C8B-B14F-4D97-AF65-F5344CB8AC3E}">
        <p14:creationId xmlns:p14="http://schemas.microsoft.com/office/powerpoint/2010/main" val="484592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F7D7C0-FCDF-4BD2-BAA8-98A483C3A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Conditional Shapes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3CD8-E43B-0D4D-928A-F0C9FC20E6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Reorder the automated shape program and complete the conditions we have just discussed.</a:t>
            </a:r>
          </a:p>
        </p:txBody>
      </p:sp>
    </p:spTree>
    <p:extLst>
      <p:ext uri="{BB962C8B-B14F-4D97-AF65-F5344CB8AC3E}">
        <p14:creationId xmlns:p14="http://schemas.microsoft.com/office/powerpoint/2010/main" val="37735491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605EA1-990D-44DF-9B8E-1B364D45AD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Stamp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096A9-31D2-41EC-9883-9BF6807A2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>
              <a:lnSpc>
                <a:spcPct val="150000"/>
              </a:lnSpc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range(4)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highlight>
                  <a:srgbClr val="7CAA07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pen.stamp</a:t>
            </a:r>
            <a:r>
              <a:rPr lang="en-GB" dirty="0">
                <a:highlight>
                  <a:srgbClr val="7CAA07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8CFC52-30B5-684B-AED5-DE129B8F1E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In our earlier scenarios, the turtles move from one location to another.</a:t>
            </a:r>
          </a:p>
          <a:p>
            <a:endParaRPr lang="en-GB" dirty="0"/>
          </a:p>
          <a:p>
            <a:r>
              <a:rPr lang="en-GB" b="1" dirty="0"/>
              <a:t>Stamping</a:t>
            </a:r>
            <a:r>
              <a:rPr lang="en-GB" dirty="0"/>
              <a:t> is the process of making an impression of the turtle on the screen.</a:t>
            </a:r>
          </a:p>
          <a:p>
            <a:endParaRPr lang="en-GB" dirty="0"/>
          </a:p>
          <a:p>
            <a:r>
              <a:rPr lang="en-GB" dirty="0"/>
              <a:t>This works even if the </a:t>
            </a:r>
            <a:r>
              <a:rPr lang="en-GB" b="1" dirty="0"/>
              <a:t>pen is up.</a:t>
            </a:r>
            <a:endParaRPr lang="en-GB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81F8F-006E-4035-B754-A2CC340F1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6" t="8249" r="12148" b="16062"/>
          <a:stretch/>
        </p:blipFill>
        <p:spPr>
          <a:xfrm>
            <a:off x="6197600" y="5244317"/>
            <a:ext cx="1413934" cy="14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891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BF229A-7CBE-485E-9876-0FD209B71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Stamp the Turtles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EF698-86CE-B64E-838D-84D22D8F8E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Using the commands create random shapes and stamp the turtle on the screen for every shape.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C971B-D9C8-4C46-9155-24BBA20C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28" y="3696983"/>
            <a:ext cx="2235799" cy="19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4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EC9BDD-C52B-437D-8E89-77C844B9A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Activity: Turtle Review</a:t>
            </a:r>
          </a:p>
        </p:txBody>
      </p:sp>
    </p:spTree>
    <p:extLst>
      <p:ext uri="{BB962C8B-B14F-4D97-AF65-F5344CB8AC3E}">
        <p14:creationId xmlns:p14="http://schemas.microsoft.com/office/powerpoint/2010/main" val="104626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4AC36-350E-471F-9329-278F66EDE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Lines of Symmetry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47345-42BE-41CA-8C79-D3C574CA0F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2D shape is symmetrical if a line can be drawn through it so that either side of the line looks exactly the same.</a:t>
            </a:r>
          </a:p>
          <a:p>
            <a:endParaRPr lang="en-US" dirty="0"/>
          </a:p>
          <a:p>
            <a:r>
              <a:rPr lang="en-US" dirty="0"/>
              <a:t>The line is called a line of symmetry.</a:t>
            </a:r>
          </a:p>
          <a:p>
            <a:endParaRPr lang="en-GB" dirty="0"/>
          </a:p>
        </p:txBody>
      </p:sp>
      <p:pic>
        <p:nvPicPr>
          <p:cNvPr id="5" name="Picture 4" descr="https://commons.wikimedia.org/wiki/File:Symmetry.jpg">
            <a:extLst>
              <a:ext uri="{FF2B5EF4-FFF2-40B4-BE49-F238E27FC236}">
                <a16:creationId xmlns:a16="http://schemas.microsoft.com/office/drawing/2014/main" id="{95131A7A-DC58-4873-8CAC-028D9D096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87" y="2064808"/>
            <a:ext cx="4069080" cy="39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5F714-5A97-F14B-96ED-4C1F629413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Angles</a:t>
            </a:r>
          </a:p>
        </p:txBody>
      </p:sp>
    </p:spTree>
    <p:extLst>
      <p:ext uri="{BB962C8B-B14F-4D97-AF65-F5344CB8AC3E}">
        <p14:creationId xmlns:p14="http://schemas.microsoft.com/office/powerpoint/2010/main" val="138187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7C988-1545-491D-9C73-88CEA9548F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Angles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E61A5-019B-481C-B8E3-764CC87A6F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en-US" dirty="0"/>
              <a:t>An angle is the </a:t>
            </a:r>
            <a:r>
              <a:rPr lang="en-US" b="1" dirty="0"/>
              <a:t>amount of turn</a:t>
            </a:r>
            <a:r>
              <a:rPr lang="en-US" dirty="0"/>
              <a:t> between two lines around their common point (the vertex).</a:t>
            </a:r>
          </a:p>
          <a:p>
            <a:pPr algn="l"/>
            <a:br>
              <a:rPr lang="en-US" dirty="0"/>
            </a:br>
            <a:endParaRPr lang="en-GB" dirty="0"/>
          </a:p>
        </p:txBody>
      </p:sp>
      <p:pic>
        <p:nvPicPr>
          <p:cNvPr id="5" name="Picture 4" descr="https://commons.wikimedia.org/wiki/File:30_degree_reference_angles.svg">
            <a:extLst>
              <a:ext uri="{FF2B5EF4-FFF2-40B4-BE49-F238E27FC236}">
                <a16:creationId xmlns:a16="http://schemas.microsoft.com/office/drawing/2014/main" id="{0D6E7E77-8450-4672-982D-F85E6B71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86" y="2064808"/>
            <a:ext cx="4306526" cy="35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5998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camps_Theme_New">
  <a:themeElements>
    <a:clrScheme name="Technocamps">
      <a:dk1>
        <a:srgbClr val="000000"/>
      </a:dk1>
      <a:lt1>
        <a:srgbClr val="FFFFFF"/>
      </a:lt1>
      <a:dk2>
        <a:srgbClr val="000000"/>
      </a:dk2>
      <a:lt2>
        <a:srgbClr val="FCF9FF"/>
      </a:lt2>
      <a:accent1>
        <a:srgbClr val="8DB302"/>
      </a:accent1>
      <a:accent2>
        <a:srgbClr val="9A0A63"/>
      </a:accent2>
      <a:accent3>
        <a:srgbClr val="E7CB1B"/>
      </a:accent3>
      <a:accent4>
        <a:srgbClr val="95918F"/>
      </a:accent4>
      <a:accent5>
        <a:srgbClr val="494846"/>
      </a:accent5>
      <a:accent6>
        <a:srgbClr val="FCF9FF"/>
      </a:accent6>
      <a:hlink>
        <a:srgbClr val="8DB302"/>
      </a:hlink>
      <a:folHlink>
        <a:srgbClr val="9A0A63"/>
      </a:folHlink>
    </a:clrScheme>
    <a:fontScheme name="TechnocampsFonts">
      <a:majorFont>
        <a:latin typeface="Arial Rounded M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camps_Theme_New" id="{4E17E382-1373-314B-A6B4-BFCAE8F1C60D}" vid="{F423FED2-F208-564C-8F50-0977506F6F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Technocamps_Theme_New</Template>
  <TotalTime>2306</TotalTime>
  <Words>3859</Words>
  <Application>Microsoft Macintosh PowerPoint</Application>
  <PresentationFormat>On-screen Show (4:3)</PresentationFormat>
  <Paragraphs>642</Paragraphs>
  <Slides>68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Arial Rounded MT Bold</vt:lpstr>
      <vt:lpstr>Bariol Bold</vt:lpstr>
      <vt:lpstr>Bariol-Light</vt:lpstr>
      <vt:lpstr>Calibri</vt:lpstr>
      <vt:lpstr>Cambria Math</vt:lpstr>
      <vt:lpstr>Century Gothic</vt:lpstr>
      <vt:lpstr>Courier New</vt:lpstr>
      <vt:lpstr>Technocamps_Theme_New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Vaidhiyanathan R.</dc:creator>
  <cp:lastModifiedBy>Luke Clement</cp:lastModifiedBy>
  <cp:revision>66</cp:revision>
  <cp:lastPrinted>2019-07-29T09:16:44Z</cp:lastPrinted>
  <dcterms:created xsi:type="dcterms:W3CDTF">2019-03-26T12:51:03Z</dcterms:created>
  <dcterms:modified xsi:type="dcterms:W3CDTF">2022-10-28T15:55:05Z</dcterms:modified>
</cp:coreProperties>
</file>