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</p:sldMasterIdLst>
  <p:notesMasterIdLst>
    <p:notesMasterId r:id="rId64"/>
  </p:notesMasterIdLst>
  <p:sldIdLst>
    <p:sldId id="256" r:id="rId2"/>
    <p:sldId id="258" r:id="rId3"/>
    <p:sldId id="333" r:id="rId4"/>
    <p:sldId id="338" r:id="rId5"/>
    <p:sldId id="409" r:id="rId6"/>
    <p:sldId id="393" r:id="rId7"/>
    <p:sldId id="408" r:id="rId8"/>
    <p:sldId id="394" r:id="rId9"/>
    <p:sldId id="347" r:id="rId10"/>
    <p:sldId id="348" r:id="rId11"/>
    <p:sldId id="360" r:id="rId12"/>
    <p:sldId id="349" r:id="rId13"/>
    <p:sldId id="339" r:id="rId14"/>
    <p:sldId id="341" r:id="rId15"/>
    <p:sldId id="342" r:id="rId16"/>
    <p:sldId id="395" r:id="rId17"/>
    <p:sldId id="343" r:id="rId18"/>
    <p:sldId id="406" r:id="rId19"/>
    <p:sldId id="402" r:id="rId20"/>
    <p:sldId id="403" r:id="rId21"/>
    <p:sldId id="404" r:id="rId22"/>
    <p:sldId id="405" r:id="rId23"/>
    <p:sldId id="350" r:id="rId24"/>
    <p:sldId id="345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62" r:id="rId33"/>
    <p:sldId id="363" r:id="rId34"/>
    <p:sldId id="364" r:id="rId35"/>
    <p:sldId id="365" r:id="rId36"/>
    <p:sldId id="366" r:id="rId37"/>
    <p:sldId id="373" r:id="rId38"/>
    <p:sldId id="367" r:id="rId39"/>
    <p:sldId id="368" r:id="rId40"/>
    <p:sldId id="369" r:id="rId41"/>
    <p:sldId id="371" r:id="rId42"/>
    <p:sldId id="370" r:id="rId43"/>
    <p:sldId id="374" r:id="rId44"/>
    <p:sldId id="399" r:id="rId45"/>
    <p:sldId id="401" r:id="rId46"/>
    <p:sldId id="375" r:id="rId47"/>
    <p:sldId id="376" r:id="rId48"/>
    <p:sldId id="377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  <p:sldId id="396" r:id="rId58"/>
    <p:sldId id="387" r:id="rId59"/>
    <p:sldId id="388" r:id="rId60"/>
    <p:sldId id="389" r:id="rId61"/>
    <p:sldId id="390" r:id="rId62"/>
    <p:sldId id="391" r:id="rId63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FFF"/>
    <a:srgbClr val="8DB403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89"/>
    <p:restoredTop sz="92781"/>
  </p:normalViewPr>
  <p:slideViewPr>
    <p:cSldViewPr snapToGrid="0" snapToObjects="1">
      <p:cViewPr varScale="1">
        <p:scale>
          <a:sx n="127" d="100"/>
          <a:sy n="127" d="100"/>
        </p:scale>
        <p:origin x="9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C2E18-2BFA-7741-A7F9-F84419AA370A}" type="datetimeFigureOut">
              <a:rPr lang="en-US" smtClean="0"/>
              <a:t>10/28/22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A1ED9-671A-7F4D-9FD9-76D0A82EA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9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64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32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7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Program 1:</a:t>
            </a:r>
          </a:p>
          <a:p>
            <a:r>
              <a:rPr lang="en-GB" dirty="0"/>
              <a:t>import turtle</a:t>
            </a:r>
          </a:p>
          <a:p>
            <a:r>
              <a:rPr lang="en-GB" dirty="0"/>
              <a:t>pen = turtle.Turtle()</a:t>
            </a:r>
          </a:p>
          <a:p>
            <a:r>
              <a:rPr lang="en-GB" dirty="0"/>
              <a:t>pen.shape("turtle")</a:t>
            </a:r>
          </a:p>
          <a:p>
            <a:r>
              <a:rPr lang="en-GB" dirty="0"/>
              <a:t>wn = turtle.Screen()</a:t>
            </a:r>
          </a:p>
          <a:p>
            <a:r>
              <a:rPr lang="en-GB" dirty="0"/>
              <a:t>#set the line colour to green</a:t>
            </a:r>
          </a:p>
          <a:p>
            <a:r>
              <a:rPr lang="en-GB" dirty="0"/>
              <a:t>pen.color("green")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pen.right(72)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Program 2:</a:t>
            </a:r>
          </a:p>
          <a:p>
            <a:r>
              <a:rPr lang="en-GB" dirty="0"/>
              <a:t>import turtle</a:t>
            </a:r>
          </a:p>
          <a:p>
            <a:r>
              <a:rPr lang="en-GB" dirty="0"/>
              <a:t>pen = turtle.Turtle()</a:t>
            </a:r>
          </a:p>
          <a:p>
            <a:r>
              <a:rPr lang="en-GB" dirty="0"/>
              <a:t>pen.shape("turtle")</a:t>
            </a:r>
          </a:p>
          <a:p>
            <a:r>
              <a:rPr lang="en-GB" dirty="0"/>
              <a:t>wn = turtle.Screen()</a:t>
            </a:r>
          </a:p>
          <a:p>
            <a:r>
              <a:rPr lang="en-GB" dirty="0"/>
              <a:t>#set the line colour to green</a:t>
            </a:r>
          </a:p>
          <a:p>
            <a:r>
              <a:rPr lang="en-GB" dirty="0"/>
              <a:t>pen.color("green")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pen.right(60)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44112-B3C0-4F11-BE6B-A348D94AD81F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0773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50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97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40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Correct answer:</a:t>
            </a:r>
          </a:p>
          <a:p>
            <a:r>
              <a:rPr lang="en-GB" dirty="0"/>
              <a:t>import turtle</a:t>
            </a:r>
          </a:p>
          <a:p>
            <a:r>
              <a:rPr lang="en-GB" dirty="0"/>
              <a:t>pen = turtle.Turtle()</a:t>
            </a:r>
          </a:p>
          <a:p>
            <a:r>
              <a:rPr lang="en-GB" dirty="0"/>
              <a:t>pen.shape("turtle")</a:t>
            </a:r>
          </a:p>
          <a:p>
            <a:r>
              <a:rPr lang="en-GB" dirty="0"/>
              <a:t>sides = int(input("how many sides do you want?"))</a:t>
            </a:r>
          </a:p>
          <a:p>
            <a:r>
              <a:rPr lang="en-GB" dirty="0"/>
              <a:t>pen.penup()</a:t>
            </a:r>
          </a:p>
          <a:p>
            <a:r>
              <a:rPr lang="en-GB" dirty="0"/>
              <a:t>pen.backward(10)</a:t>
            </a:r>
          </a:p>
          <a:p>
            <a:r>
              <a:rPr lang="en-GB" dirty="0"/>
              <a:t>pen.right(100)</a:t>
            </a:r>
          </a:p>
          <a:p>
            <a:r>
              <a:rPr lang="en-GB" dirty="0"/>
              <a:t>pen.forward(100)</a:t>
            </a:r>
          </a:p>
          <a:p>
            <a:r>
              <a:rPr lang="en-GB" dirty="0"/>
              <a:t>pen.pendown()</a:t>
            </a:r>
          </a:p>
          <a:p>
            <a:r>
              <a:rPr lang="en-GB" dirty="0"/>
              <a:t>for i in range(sides):</a:t>
            </a:r>
          </a:p>
          <a:p>
            <a:r>
              <a:rPr lang="en-GB" dirty="0"/>
              <a:t>    pen.forward(100)</a:t>
            </a:r>
          </a:p>
          <a:p>
            <a:r>
              <a:rPr lang="en-GB" dirty="0"/>
              <a:t>    pen.right(360/sides)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44112-B3C0-4F11-BE6B-A348D94AD81F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356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6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9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8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83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765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75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007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DAA1BE-1469-C344-A2A2-8018FECAD3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8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8D441C-9CD1-AD41-B93A-06C7ECE8E367}"/>
              </a:ext>
            </a:extLst>
          </p:cNvPr>
          <p:cNvSpPr txBox="1"/>
          <p:nvPr/>
        </p:nvSpPr>
        <p:spPr>
          <a:xfrm>
            <a:off x="7223762" y="329184"/>
            <a:ext cx="18473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473AC-576C-2749-9D4F-4B7EEA8C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3" y="5068800"/>
            <a:ext cx="8774034" cy="1591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8B1B0-DA4E-D643-913F-D45A77EE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3" y="2045204"/>
            <a:ext cx="8774034" cy="1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6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445D8-E5A7-3743-B768-C038A4D53E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6522" y="2201119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1C0636-A5E2-174B-81EB-237CF62D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9F891B-8084-2547-8603-5FC167D848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090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02944-48B9-5644-ACA7-FDEE32940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4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40AEF-067C-5247-854A-44E7D98CA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3FC03D-20EB-0546-85EC-8F395EF11A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063" y="3254903"/>
            <a:ext cx="2999805" cy="348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A072A9-D7EA-9543-AF31-D43A57AFA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D047E1-9CBA-5D4C-B42A-0177A8DD5A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BFC31E-8B11-2C48-9865-7752EBBB9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0063" y="5389767"/>
            <a:ext cx="2999805" cy="3541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82733C-9B39-694F-85ED-CAB98DB4E19E}"/>
              </a:ext>
            </a:extLst>
          </p:cNvPr>
          <p:cNvSpPr/>
          <p:nvPr/>
        </p:nvSpPr>
        <p:spPr>
          <a:xfrm>
            <a:off x="4801159" y="3258081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DA46C0-15E9-C84C-95B1-743B16554AB9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39B727-0E41-8D44-B130-45508DB62625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69ACF5-BAF5-C54C-8C98-DE0DD135BB9C}"/>
              </a:ext>
            </a:extLst>
          </p:cNvPr>
          <p:cNvSpPr/>
          <p:nvPr/>
        </p:nvSpPr>
        <p:spPr>
          <a:xfrm>
            <a:off x="4801159" y="534511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D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63B4D56-DCFD-AB44-8F5F-01F8B48019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242776A-DFFD-FA49-9CF6-05D7F6D1A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81B099-D7BA-B340-B183-35C5FD6B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85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9D35D-BC3A-424E-8E43-77D4835F47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7C75D4-29F7-7645-924D-D55E757A49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1750E7-4BC6-A24D-9A95-98BAEAAED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AFA93-CBD0-CC4D-8F58-9C806F77A8FE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776323-4CF7-BB43-887F-83171BC51DDA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4E95CD-8DED-184B-B224-8E1AF7B9BB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53D03DE-E707-E049-A5D3-AACC7CEBF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B5F32-1030-2E4E-BC82-1B0F5C04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5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D2CB7-25AD-9047-8BD0-B420FAC8E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0"/>
            <a:ext cx="8060267" cy="12285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E44462-01C7-1342-B8CD-9E44A3DC8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197" y="3740739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87F447-6EF9-D244-AD74-7C5A4FE602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2197" y="4436327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DF47D6-DF1D-F34E-A43F-EF74DB4F907C}"/>
              </a:ext>
            </a:extLst>
          </p:cNvPr>
          <p:cNvSpPr/>
          <p:nvPr/>
        </p:nvSpPr>
        <p:spPr>
          <a:xfrm>
            <a:off x="703292" y="369770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3A1684-8008-F047-874A-BF9BD09A9A7D}"/>
              </a:ext>
            </a:extLst>
          </p:cNvPr>
          <p:cNvSpPr/>
          <p:nvPr/>
        </p:nvSpPr>
        <p:spPr>
          <a:xfrm>
            <a:off x="703292" y="439620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BE67B96-7F49-FB42-BEFD-25320689DE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3EE28-2B0F-1A4F-9069-2F1ACC5D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95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42177-A68A-F546-8082-5621F7D0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08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D1F0E-DCA0-B344-974A-DF84810A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554" y="2418501"/>
            <a:ext cx="1762125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96FB-BB6C-724B-B600-CD46637A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6" y="4941700"/>
            <a:ext cx="20193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01D9D-8C2E-9942-A5E4-9D86671F1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20" y="4567051"/>
            <a:ext cx="1628775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314D0-A8BE-5B4B-938D-E44573A5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21" y="217587"/>
            <a:ext cx="1543050" cy="19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E9656-245E-8E46-AFE8-7D14B648C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36" y="2723301"/>
            <a:ext cx="1514475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D74852-483C-8C4F-BE9E-5F50A36BA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922" y="217587"/>
            <a:ext cx="1466850" cy="208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145C2C-1C5B-C847-96A6-9464338DD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741" y="217587"/>
            <a:ext cx="104775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36764A-9BD1-7E48-A004-A0B7952D9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36" y="217587"/>
            <a:ext cx="1304925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B643D7-4D07-854E-98E1-55E8C56F2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0645" y="2766201"/>
            <a:ext cx="952500" cy="166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695DE9-A18F-7F43-9820-F7F32BAAA5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821" y="4890900"/>
            <a:ext cx="1847850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85114E-98F3-3D49-BA6E-9F6B69D5B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1808" y="5119500"/>
            <a:ext cx="1133475" cy="144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42342C-A294-6948-8B43-B5B1DD2FD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2320" y="2766200"/>
            <a:ext cx="1476375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6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37CB596-D673-9246-AFB7-786FEC23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764" y="215899"/>
            <a:ext cx="1466850" cy="2082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279EAA-7B62-3C4A-BFB4-2ADAE9C9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14" y="5080000"/>
            <a:ext cx="1847850" cy="167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9FEFEF-BBAA-2841-8128-333581021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5" y="4743451"/>
            <a:ext cx="2019300" cy="1625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48D974-DC10-9D4B-A25B-70AB8D20F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55" y="2630233"/>
            <a:ext cx="1514475" cy="1765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FD572-BDE3-6741-A391-88DE87C6B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1" y="2570087"/>
            <a:ext cx="1762125" cy="2374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EBBAA2-3548-C645-B00A-94A96CF6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118" y="5194300"/>
            <a:ext cx="11334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D8248D-A6A5-6249-BFB8-D041FDC63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782" y="2738183"/>
            <a:ext cx="1476375" cy="1549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83ACB74-CD97-C045-9648-25959D859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55" y="181911"/>
            <a:ext cx="1304925" cy="2133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C502DD-A843-F44B-A049-75A07C04F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704" y="412750"/>
            <a:ext cx="1047750" cy="18161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A7BC3B-74AE-ED43-ABEC-0AFA6D167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3909" y="2925687"/>
            <a:ext cx="952500" cy="1663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6FB4F49-83BB-8946-A9FA-187F4F7BD7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5212" y="4470402"/>
            <a:ext cx="1628775" cy="21717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894D62-BD23-2F47-B0FC-548C82B64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8634" y="342899"/>
            <a:ext cx="154305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39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spberry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6CB7E-507E-134E-BEF2-6B2FC1C6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306" y="2357527"/>
            <a:ext cx="1762125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4D004-40F9-FC4F-AD34-FBA1A16B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" y="4862021"/>
            <a:ext cx="20193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08F6E-3154-8A44-86EC-25ACDB40F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89" y="4607607"/>
            <a:ext cx="1628775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0314E-33E4-A240-B258-F6F23CA85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977" y="151000"/>
            <a:ext cx="1543050" cy="19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3B976-AC07-3444-9FDB-99178D6A0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46" y="2662327"/>
            <a:ext cx="1514475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FB7F74-9EDE-EC49-9D4A-71B6F0379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662" y="151000"/>
            <a:ext cx="1466850" cy="208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E7008-507C-E84E-8098-FE51C314D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492" y="220851"/>
            <a:ext cx="104775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99988-D8D6-7F4F-894E-C727DA7F6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74" y="155661"/>
            <a:ext cx="1304925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A9761F-E28C-3347-BDCD-BA8AF30983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774" y="2423645"/>
            <a:ext cx="952500" cy="166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29DD3E-19BC-9846-AD45-DB8998717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4099" y="4836621"/>
            <a:ext cx="1847850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403552-A4CA-7F4F-ACD2-629FEC6CA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8309" y="5103171"/>
            <a:ext cx="1133475" cy="144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943579-7251-6043-B377-D7A901E44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3289" y="2770276"/>
            <a:ext cx="1476375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350" y="805854"/>
            <a:ext cx="2157811" cy="6052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60C12-D832-F149-841E-0FD4D4B6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0" y="716564"/>
            <a:ext cx="2447541" cy="595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2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0DF3D-601F-A645-946F-5CBD96CD41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BFEC39-8FBB-F34E-8A3B-84E11FB4C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2199193"/>
            <a:ext cx="8331728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4EC0A-FBA5-8E41-A5B8-84B9E361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7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1B1AC0B-0E57-D446-BF20-6725F28987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004A1-16D7-D242-92B4-2A3473D1B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80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F72B2B-8840-BA43-A00D-3499EC5CD7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9E1163-61CC-C54D-9414-7B0A83324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258123-A63C-494F-94FB-9BFF2BF43A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198689"/>
            <a:ext cx="8331200" cy="39354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87616-7E9F-D045-96F4-5CAD9428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08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, 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7A1CF58-0DBF-FB47-AEDF-9301FE98C8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A32750-E05B-D843-B24B-C1A7FEC67D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D7CD3B3-5A0A-8243-9058-93A5EC3D36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783949"/>
            <a:ext cx="8331200" cy="335015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653535-EE44-B840-A63D-8F275FED2B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939" y="2198689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AE5950-9C0D-B248-AE3F-8CC3586D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2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282365-A933-D444-B108-C2BB4DFB77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BED30A3-9B56-504B-83E6-B14A1C695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40" y="2199193"/>
            <a:ext cx="40325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395321-177D-DF45-805B-F8DC6CB68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310BB-6715-FE46-A53B-05556DB9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6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eft Picture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5A7D57-E0FA-5A46-A15E-0E5BC58381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137" y="2200088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6F66E1-AC7E-2F4A-BB12-FD89F78580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708D53-6535-4846-9C9C-4491BDFF4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E13F1-9E78-3846-9C25-B0257FED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4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39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371C2E-8DD7-4899-B9FD-D3C383B78C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8DB403"/>
                </a:solidFill>
              </a:rPr>
              <a:t>Geometreg</a:t>
            </a:r>
            <a:r>
              <a:rPr lang="en-GB" b="1" dirty="0">
                <a:solidFill>
                  <a:srgbClr val="8DB403"/>
                </a:solidFill>
              </a:rPr>
              <a:t> </a:t>
            </a:r>
            <a:r>
              <a:rPr lang="en-GB" b="1" dirty="0" err="1">
                <a:solidFill>
                  <a:srgbClr val="8DB403"/>
                </a:solidFill>
              </a:rPr>
              <a:t>Mewn</a:t>
            </a:r>
            <a:r>
              <a:rPr lang="en-GB" b="1" dirty="0">
                <a:solidFill>
                  <a:srgbClr val="8DB403"/>
                </a:solidFill>
              </a:rPr>
              <a:t> </a:t>
            </a:r>
            <a:r>
              <a:rPr lang="en-GB" b="1" dirty="0" err="1">
                <a:solidFill>
                  <a:srgbClr val="8DB403"/>
                </a:solidFill>
              </a:rPr>
              <a:t>Rhaglennu</a:t>
            </a:r>
            <a:r>
              <a:rPr lang="en-GB" b="1" dirty="0">
                <a:solidFill>
                  <a:srgbClr val="8DB403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4DE26-271D-48B7-B306-D4DBD516D7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 err="1"/>
              <a:t>Rydym</a:t>
            </a:r>
            <a:r>
              <a:rPr lang="en-GB" dirty="0"/>
              <a:t> </a:t>
            </a:r>
            <a:r>
              <a:rPr lang="en-GB" dirty="0" err="1"/>
              <a:t>eisoes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gwybod</a:t>
            </a:r>
            <a:r>
              <a:rPr lang="en-GB" dirty="0"/>
              <a:t> bod </a:t>
            </a:r>
            <a:r>
              <a:rPr lang="en-GB" dirty="0" err="1"/>
              <a:t>rhaglennu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y </a:t>
            </a:r>
            <a:r>
              <a:rPr lang="en-GB" dirty="0" err="1"/>
              <a:t>cyfrifiadur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.
</a:t>
            </a:r>
            <a:r>
              <a:rPr lang="en-GB" dirty="0" err="1"/>
              <a:t>Rydym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mynd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ddweud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y </a:t>
            </a:r>
            <a:r>
              <a:rPr lang="en-GB" dirty="0" err="1"/>
              <a:t>cyfrifiadur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lunio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siapiau</a:t>
            </a:r>
            <a:r>
              <a:rPr lang="en-GB" dirty="0"/>
              <a:t> </a:t>
            </a:r>
            <a:r>
              <a:rPr lang="en-GB" dirty="0" err="1"/>
              <a:t>geometreg</a:t>
            </a:r>
            <a:r>
              <a:rPr lang="en-GB" dirty="0"/>
              <a:t> 2D </a:t>
            </a:r>
            <a:r>
              <a:rPr lang="en-GB" dirty="0" err="1"/>
              <a:t>ni</a:t>
            </a:r>
            <a:r>
              <a:rPr lang="en-GB" dirty="0"/>
              <a:t>.
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cyfrifiaduron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b="1" dirty="0" err="1"/>
              <a:t>yn</a:t>
            </a:r>
            <a:r>
              <a:rPr lang="en-GB" b="1" dirty="0"/>
              <a:t> union </a:t>
            </a:r>
            <a:r>
              <a:rPr lang="en-GB" b="1" dirty="0" err="1"/>
              <a:t>yr</a:t>
            </a:r>
            <a:r>
              <a:rPr lang="en-GB" b="1" dirty="0"/>
              <a:t> </a:t>
            </a:r>
            <a:r>
              <a:rPr lang="en-GB" b="1" dirty="0" err="1"/>
              <a:t>hyn</a:t>
            </a:r>
            <a:r>
              <a:rPr lang="en-GB" b="1" dirty="0"/>
              <a:t> </a:t>
            </a:r>
            <a:r>
              <a:rPr lang="en-GB" b="1" dirty="0" err="1"/>
              <a:t>yr</a:t>
            </a:r>
            <a:r>
              <a:rPr lang="en-GB" b="1" dirty="0"/>
              <a:t> </a:t>
            </a:r>
            <a:r>
              <a:rPr lang="en-GB" b="1" dirty="0" err="1"/>
              <a:t>ydym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ei</a:t>
            </a:r>
            <a:r>
              <a:rPr lang="en-GB" b="1" dirty="0"/>
              <a:t> </a:t>
            </a:r>
            <a:r>
              <a:rPr lang="en-GB" b="1" dirty="0" err="1"/>
              <a:t>gyfarwyddo</a:t>
            </a:r>
            <a:r>
              <a:rPr lang="en-GB" b="1" dirty="0"/>
              <a:t> </a:t>
            </a:r>
            <a:r>
              <a:rPr lang="en-GB" b="1" dirty="0" err="1"/>
              <a:t>i'w</a:t>
            </a:r>
            <a:r>
              <a:rPr lang="en-GB" b="1" dirty="0"/>
              <a:t> </a:t>
            </a:r>
            <a:r>
              <a:rPr lang="en-GB" b="1" dirty="0" err="1"/>
              <a:t>wneud</a:t>
            </a:r>
            <a:r>
              <a:rPr lang="en-GB" b="1" dirty="0"/>
              <a:t>.</a:t>
            </a:r>
            <a:r>
              <a:rPr lang="en-GB" dirty="0"/>
              <a:t>
Mae </a:t>
            </a:r>
            <a:r>
              <a:rPr lang="en-GB" dirty="0" err="1"/>
              <a:t>cyfarwyddiadau</a:t>
            </a:r>
            <a:r>
              <a:rPr lang="en-GB" dirty="0"/>
              <a:t> </a:t>
            </a:r>
            <a:r>
              <a:rPr lang="en-GB" dirty="0" err="1"/>
              <a:t>clir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hanfodol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696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95E957-E875-429A-A778-17B140BA09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 err="1"/>
              <a:t>Tasg</a:t>
            </a:r>
            <a:r>
              <a:rPr lang="en-GB" b="1" dirty="0"/>
              <a:t>: Beth </a:t>
            </a:r>
            <a:r>
              <a:rPr lang="en-GB" b="1" dirty="0" err="1"/>
              <a:t>yw</a:t>
            </a:r>
            <a:r>
              <a:rPr lang="en-GB" b="1" dirty="0"/>
              <a:t> Python?</a:t>
            </a:r>
          </a:p>
        </p:txBody>
      </p:sp>
    </p:spTree>
    <p:extLst>
      <p:ext uri="{BB962C8B-B14F-4D97-AF65-F5344CB8AC3E}">
        <p14:creationId xmlns:p14="http://schemas.microsoft.com/office/powerpoint/2010/main" val="338410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9E0069-6B3C-4882-8985-62E54E37E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  <a:latin typeface="Luke Font" pitchFamily="2" charset="77"/>
              </a:rPr>
              <a:t>Python</a:t>
            </a:r>
            <a:r>
              <a:rPr lang="en-GB" dirty="0">
                <a:solidFill>
                  <a:srgbClr val="8DB403"/>
                </a:solidFill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1AABE-7BCF-4F69-A8A5-FBE43DF4F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yw’n</a:t>
            </a:r>
            <a:r>
              <a:rPr lang="en-GB" dirty="0"/>
              <a:t> </a:t>
            </a:r>
            <a:r>
              <a:rPr lang="en-GB" dirty="0" err="1"/>
              <a:t>neidr</a:t>
            </a:r>
            <a:r>
              <a:rPr lang="en-GB" dirty="0"/>
              <a:t> </a:t>
            </a:r>
            <a:r>
              <a:rPr lang="en-GB" dirty="0" err="1"/>
              <a:t>nac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parseltongue</a:t>
            </a:r>
            <a:r>
              <a:rPr lang="en-GB" dirty="0"/>
              <a:t> o Harry Potter.
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raglennu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y </a:t>
            </a:r>
            <a:r>
              <a:rPr lang="en-GB" dirty="0" err="1"/>
              <a:t>cyfrifiadur</a:t>
            </a:r>
            <a:r>
              <a:rPr lang="en-GB" dirty="0"/>
              <a:t>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i'w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algorithmau</a:t>
            </a:r>
            <a:r>
              <a:rPr lang="en-GB" dirty="0"/>
              <a:t>.
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rhad</a:t>
            </a:r>
            <a:r>
              <a:rPr lang="en-GB" dirty="0"/>
              <a:t> ac am </a:t>
            </a:r>
            <a:r>
              <a:rPr lang="en-GB" dirty="0" err="1"/>
              <a:t>ddim</a:t>
            </a:r>
            <a:r>
              <a:rPr lang="en-GB" dirty="0"/>
              <a:t>.
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hawdd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ddysgu</a:t>
            </a:r>
            <a:r>
              <a:rPr lang="en-GB" dirty="0"/>
              <a:t>, </a:t>
            </a:r>
            <a:r>
              <a:rPr lang="en-GB" dirty="0" err="1"/>
              <a:t>ddarllen</a:t>
            </a:r>
            <a:r>
              <a:rPr lang="en-GB" dirty="0"/>
              <a:t> </a:t>
            </a:r>
            <a:r>
              <a:rPr lang="en-GB" dirty="0" err="1"/>
              <a:t>a'i</a:t>
            </a:r>
            <a:r>
              <a:rPr lang="en-GB" dirty="0"/>
              <a:t> </a:t>
            </a:r>
            <a:r>
              <a:rPr lang="en-GB" dirty="0" err="1"/>
              <a:t>godio</a:t>
            </a:r>
            <a:r>
              <a:rPr lang="en-GB" dirty="0"/>
              <a:t>.
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rhyngweithiol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gludadwy</a:t>
            </a:r>
            <a:r>
              <a:rPr lang="en-GB" dirty="0"/>
              <a:t>.
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iaith</a:t>
            </a:r>
            <a:r>
              <a:rPr lang="en-GB" dirty="0"/>
              <a:t> </a:t>
            </a:r>
            <a:r>
              <a:rPr lang="en-GB" dirty="0" err="1"/>
              <a:t>lefel</a:t>
            </a:r>
            <a:r>
              <a:rPr lang="en-GB" dirty="0"/>
              <a:t> </a:t>
            </a:r>
            <a:r>
              <a:rPr lang="en-GB" dirty="0" err="1"/>
              <a:t>uchel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hyblyg</a:t>
            </a:r>
            <a:r>
              <a:rPr lang="en-GB" dirty="0"/>
              <a:t>.</a:t>
            </a:r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D7F3682-42BF-48FB-A0BE-53C6E5A9F697}"/>
              </a:ext>
            </a:extLst>
          </p:cNvPr>
          <p:cNvSpPr/>
          <p:nvPr/>
        </p:nvSpPr>
        <p:spPr>
          <a:xfrm>
            <a:off x="5538675" y="3799050"/>
            <a:ext cx="3419061" cy="2920312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Century Gothic" panose="020B0502020202020204" pitchFamily="34" charset="0"/>
              </a:rPr>
              <a:t>Awdur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yr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iaith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raglennu</a:t>
            </a:r>
            <a:r>
              <a:rPr lang="en-GB" dirty="0">
                <a:latin typeface="Century Gothic" panose="020B0502020202020204" pitchFamily="34" charset="0"/>
              </a:rPr>
              <a:t> Python </a:t>
            </a:r>
            <a:r>
              <a:rPr lang="en-GB" dirty="0" err="1">
                <a:latin typeface="Century Gothic" panose="020B0502020202020204" pitchFamily="34" charset="0"/>
              </a:rPr>
              <a:t>yw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dyn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o'r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Iseldiroedd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o'r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enw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Guido Van Rossum</a:t>
            </a:r>
            <a:r>
              <a:rPr lang="en-GB" dirty="0">
                <a:latin typeface="Century Gothic" panose="020B0502020202020204" pitchFamily="34" charset="0"/>
              </a:rPr>
              <a:t>, a </a:t>
            </a:r>
            <a:r>
              <a:rPr lang="en-GB" dirty="0" err="1">
                <a:latin typeface="Century Gothic" panose="020B0502020202020204" pitchFamily="34" charset="0"/>
              </a:rPr>
              <a:t>enwyd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yr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iaith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ar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ôl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ei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hoff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gyfres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deledu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b="1" dirty="0">
                <a:latin typeface="Century Gothic" panose="020B0502020202020204" pitchFamily="34" charset="0"/>
              </a:rPr>
              <a:t>Monty Python's Flying Circus</a:t>
            </a:r>
            <a:r>
              <a:rPr lang="en-GB" dirty="0">
                <a:latin typeface="Century Gothic" panose="020B0502020202020204" pitchFamily="34" charset="0"/>
              </a:rPr>
              <a:t>
</a:t>
            </a:r>
          </a:p>
        </p:txBody>
      </p:sp>
      <p:pic>
        <p:nvPicPr>
          <p:cNvPr id="7" name="Picture 2" descr="Image result for python language snake logo">
            <a:extLst>
              <a:ext uri="{FF2B5EF4-FFF2-40B4-BE49-F238E27FC236}">
                <a16:creationId xmlns:a16="http://schemas.microsoft.com/office/drawing/2014/main" id="{A6E4D8E6-C117-444D-9038-C96DCCBB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811" y="1066264"/>
            <a:ext cx="1022834" cy="90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19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9E0069-6B3C-4882-8985-62E54E37E8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Graffeg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Yn</a:t>
            </a:r>
            <a:r>
              <a:rPr lang="en-GB" dirty="0">
                <a:solidFill>
                  <a:srgbClr val="8DB403"/>
                </a:solidFill>
              </a:rPr>
              <a:t> Python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1AABE-7BCF-4F69-A8A5-FBE43DF4F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dirty="0" err="1"/>
              <a:t>Byddwn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dysgu</a:t>
            </a:r>
            <a:r>
              <a:rPr lang="en-GB" dirty="0"/>
              <a:t> Python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Turtle.
Gan </a:t>
            </a:r>
            <a:r>
              <a:rPr lang="en-GB" dirty="0" err="1"/>
              <a:t>dybio</a:t>
            </a:r>
            <a:r>
              <a:rPr lang="en-GB" dirty="0"/>
              <a:t> bod Turtle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</a:t>
            </a:r>
            <a:r>
              <a:rPr lang="en-GB" dirty="0" err="1"/>
              <a:t>gorchmynion</a:t>
            </a:r>
            <a:r>
              <a:rPr lang="en-GB" dirty="0"/>
              <a:t> </a:t>
            </a:r>
            <a:r>
              <a:rPr lang="en-GB" dirty="0" err="1"/>
              <a:t>syml</a:t>
            </a:r>
            <a:r>
              <a:rPr lang="en-GB" dirty="0"/>
              <a:t>, </a:t>
            </a:r>
            <a:r>
              <a:rPr lang="en-GB" dirty="0" err="1"/>
              <a:t>sut</a:t>
            </a:r>
            <a:r>
              <a:rPr lang="en-GB" dirty="0"/>
              <a:t> </a:t>
            </a:r>
            <a:r>
              <a:rPr lang="en-GB" dirty="0" err="1"/>
              <a:t>allwn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y </a:t>
            </a:r>
            <a:r>
              <a:rPr lang="en-GB" dirty="0" err="1"/>
              <a:t>crwban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greu</a:t>
            </a:r>
            <a:r>
              <a:rPr lang="en-GB" dirty="0"/>
              <a:t> </a:t>
            </a:r>
            <a:r>
              <a:rPr lang="en-GB" dirty="0" err="1"/>
              <a:t>graffeg</a:t>
            </a:r>
            <a:r>
              <a:rPr lang="en-GB" dirty="0"/>
              <a:t> </a:t>
            </a:r>
            <a:r>
              <a:rPr lang="en-GB" dirty="0" err="1"/>
              <a:t>mathemategol</a:t>
            </a:r>
            <a:r>
              <a:rPr lang="en-GB" dirty="0"/>
              <a:t> </a:t>
            </a:r>
            <a:r>
              <a:rPr lang="en-GB" dirty="0" err="1"/>
              <a:t>hwyliog</a:t>
            </a:r>
            <a:r>
              <a:rPr lang="en-GB" dirty="0"/>
              <a:t> (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siapiau</a:t>
            </a:r>
            <a:r>
              <a:rPr lang="en-GB" dirty="0"/>
              <a:t> </a:t>
            </a:r>
            <a:r>
              <a:rPr lang="en-GB" dirty="0" err="1"/>
              <a:t>geometregol</a:t>
            </a:r>
            <a:r>
              <a:rPr lang="en-GB" dirty="0"/>
              <a:t>)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ddefnyddio‘r</a:t>
            </a:r>
            <a:r>
              <a:rPr lang="en-GB" dirty="0"/>
              <a:t> </a:t>
            </a:r>
            <a:r>
              <a:rPr lang="en-GB" dirty="0" err="1"/>
              <a:t>gorchmynion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?
Mae </a:t>
            </a:r>
            <a:r>
              <a:rPr lang="en-GB" dirty="0" err="1"/>
              <a:t>gan</a:t>
            </a:r>
            <a:r>
              <a:rPr lang="en-GB" dirty="0"/>
              <a:t> Python </a:t>
            </a:r>
            <a:r>
              <a:rPr lang="en-GB" dirty="0" err="1"/>
              <a:t>lawer</a:t>
            </a:r>
            <a:r>
              <a:rPr lang="en-GB" dirty="0"/>
              <a:t> o </a:t>
            </a:r>
            <a:r>
              <a:rPr lang="en-GB" dirty="0" err="1"/>
              <a:t>lyfrgelloedd</a:t>
            </a:r>
            <a:r>
              <a:rPr lang="en-GB" dirty="0"/>
              <a:t> (set o </a:t>
            </a:r>
            <a:r>
              <a:rPr lang="en-GB" dirty="0" err="1"/>
              <a:t>orchmynion</a:t>
            </a:r>
            <a:r>
              <a:rPr lang="en-GB" dirty="0"/>
              <a:t>).
Heddiw, </a:t>
            </a:r>
            <a:r>
              <a:rPr lang="en-GB" dirty="0" err="1"/>
              <a:t>byddwn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graffeg</a:t>
            </a:r>
            <a:r>
              <a:rPr lang="en-GB" dirty="0"/>
              <a:t> Turtle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greu</a:t>
            </a:r>
            <a:r>
              <a:rPr lang="en-GB" dirty="0"/>
              <a:t> </a:t>
            </a:r>
            <a:r>
              <a:rPr lang="en-GB" dirty="0" err="1"/>
              <a:t>siapiau</a:t>
            </a:r>
            <a:r>
              <a:rPr lang="en-GB" dirty="0"/>
              <a:t> 2D.</a:t>
            </a:r>
          </a:p>
          <a:p>
            <a:endParaRPr lang="en-GB" dirty="0"/>
          </a:p>
          <a:p>
            <a:endParaRPr lang="en-GB" dirty="0"/>
          </a:p>
          <a:p>
            <a:pPr marL="342884" indent="-342884">
              <a:buFont typeface="+mj-lt"/>
              <a:buAutoNum type="arabicPeriod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7A523-2F27-4DEC-8A38-F290DA422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156" y="1659810"/>
            <a:ext cx="1038906" cy="8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77703-3C6C-4F8B-8F34-146F5E3B61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Lluniwch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Sgwâr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708FB-B25F-0A4D-98E8-8B9C55F9B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Gadewch</a:t>
            </a:r>
            <a:r>
              <a:rPr lang="en-GB" dirty="0"/>
              <a:t> </a:t>
            </a:r>
            <a:r>
              <a:rPr lang="en-GB" dirty="0" err="1"/>
              <a:t>inni</a:t>
            </a:r>
            <a:r>
              <a:rPr lang="en-GB" dirty="0"/>
              <a:t> </a:t>
            </a:r>
            <a:r>
              <a:rPr lang="en-GB" dirty="0" err="1"/>
              <a:t>dybio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chi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crwban</a:t>
            </a:r>
            <a:r>
              <a:rPr lang="en-GB" dirty="0"/>
              <a:t>. Dim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dau</a:t>
            </a:r>
            <a:r>
              <a:rPr lang="en-GB" dirty="0"/>
              <a:t> </a:t>
            </a:r>
            <a:r>
              <a:rPr lang="en-GB" dirty="0" err="1"/>
              <a:t>gyfarwyddyd</a:t>
            </a:r>
            <a:r>
              <a:rPr lang="en-GB" dirty="0"/>
              <a:t> </a:t>
            </a: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b="1" dirty="0"/>
              <a:t>forward x: </a:t>
            </a:r>
            <a:r>
              <a:rPr lang="en-GB" dirty="0" err="1"/>
              <a:t>gallwch</a:t>
            </a:r>
            <a:r>
              <a:rPr lang="en-GB" dirty="0"/>
              <a:t> chi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fynd</a:t>
            </a:r>
            <a:r>
              <a:rPr lang="en-GB" dirty="0"/>
              <a:t> </a:t>
            </a:r>
            <a:r>
              <a:rPr lang="en-GB" dirty="0" err="1"/>
              <a:t>ymlaen</a:t>
            </a:r>
            <a:r>
              <a:rPr lang="en-GB" dirty="0"/>
              <a:t> x o </a:t>
            </a:r>
            <a:r>
              <a:rPr lang="en-GB" dirty="0" err="1"/>
              <a:t>gamau</a:t>
            </a:r>
            <a:r>
              <a:rPr lang="en-GB" dirty="0"/>
              <a:t> </a:t>
            </a:r>
            <a:r>
              <a:rPr lang="en-GB" dirty="0" err="1"/>
              <a:t>e.e.</a:t>
            </a:r>
            <a:r>
              <a:rPr lang="en-GB" dirty="0"/>
              <a:t> </a:t>
            </a:r>
            <a:r>
              <a:rPr lang="en-GB" dirty="0" err="1"/>
              <a:t>ymlaen</a:t>
            </a:r>
            <a:r>
              <a:rPr lang="en-GB" dirty="0"/>
              <a:t> 100 (</a:t>
            </a:r>
            <a:r>
              <a:rPr lang="en-GB" dirty="0" err="1"/>
              <a:t>symud</a:t>
            </a:r>
            <a:r>
              <a:rPr lang="en-GB" dirty="0"/>
              <a:t> 100 cam </a:t>
            </a:r>
            <a:r>
              <a:rPr lang="en-GB" dirty="0" err="1"/>
              <a:t>ymlaen</a:t>
            </a:r>
            <a:r>
              <a:rPr lang="en-GB" dirty="0"/>
              <a:t>).
</a:t>
            </a:r>
            <a:r>
              <a:rPr lang="en-GB" b="1" dirty="0"/>
              <a:t>right y: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droi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dde</a:t>
            </a:r>
            <a:r>
              <a:rPr lang="en-GB" dirty="0"/>
              <a:t> (</a:t>
            </a:r>
            <a:r>
              <a:rPr lang="en-GB" dirty="0" err="1"/>
              <a:t>clocwedd</a:t>
            </a:r>
            <a:r>
              <a:rPr lang="en-GB" dirty="0"/>
              <a:t>)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ongl</a:t>
            </a:r>
            <a:r>
              <a:rPr lang="en-GB" dirty="0"/>
              <a:t> a </a:t>
            </a:r>
            <a:r>
              <a:rPr lang="en-GB" dirty="0" err="1"/>
              <a:t>roddir</a:t>
            </a:r>
            <a:r>
              <a:rPr lang="en-GB" dirty="0"/>
              <a:t> </a:t>
            </a:r>
            <a:r>
              <a:rPr lang="en-GB" dirty="0" err="1"/>
              <a:t>e.e.</a:t>
            </a:r>
            <a:r>
              <a:rPr lang="en-GB" dirty="0"/>
              <a:t> right 90 (</a:t>
            </a:r>
            <a:r>
              <a:rPr lang="en-GB" dirty="0" err="1"/>
              <a:t>trowch</a:t>
            </a:r>
            <a:r>
              <a:rPr lang="en-GB" dirty="0"/>
              <a:t> </a:t>
            </a:r>
            <a:r>
              <a:rPr lang="en-GB" dirty="0" err="1"/>
              <a:t>glocwedd</a:t>
            </a:r>
            <a:r>
              <a:rPr lang="en-GB" dirty="0"/>
              <a:t> 90 </a:t>
            </a:r>
            <a:r>
              <a:rPr lang="en-GB" dirty="0" err="1"/>
              <a:t>gradd</a:t>
            </a:r>
            <a:r>
              <a:rPr lang="en-GB" dirty="0"/>
              <a:t>).
</a:t>
            </a:r>
          </a:p>
          <a:p>
            <a:r>
              <a:rPr lang="en-GB" dirty="0" err="1"/>
              <a:t>Ysgrifennwch</a:t>
            </a:r>
            <a:r>
              <a:rPr lang="en-GB" dirty="0"/>
              <a:t> y </a:t>
            </a:r>
            <a:r>
              <a:rPr lang="en-GB" dirty="0" err="1"/>
              <a:t>cyfarwyddiadau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lunio</a:t>
            </a:r>
            <a:r>
              <a:rPr lang="en-GB" dirty="0"/>
              <a:t> </a:t>
            </a:r>
            <a:r>
              <a:rPr lang="en-GB" dirty="0" err="1"/>
              <a:t>sgwâr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ddefnyddio'r</a:t>
            </a:r>
            <a:r>
              <a:rPr lang="en-GB" dirty="0"/>
              <a:t>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gyfarwyddyd</a:t>
            </a:r>
            <a:r>
              <a:rPr lang="en-GB" dirty="0"/>
              <a:t> </a:t>
            </a:r>
            <a:r>
              <a:rPr lang="en-GB" dirty="0" err="1"/>
              <a:t>hynny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unig</a:t>
            </a:r>
            <a:r>
              <a:rPr lang="en-GB" dirty="0"/>
              <a:t>.
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5DC98-4932-4FA1-9C92-634FA5B90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959" y="1322440"/>
            <a:ext cx="1153103" cy="8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70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C8AEFD-F627-411D-9157-DB50F6482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265" y="4276047"/>
            <a:ext cx="785813" cy="85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D5906-034C-45B8-990F-67B35167B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466" y="5181318"/>
            <a:ext cx="6572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B096F-DF2F-48A1-ABDF-D20B97260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559" y="3575029"/>
            <a:ext cx="828675" cy="650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24E1A-097D-4B10-9EFA-48DA83C33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527" y="2729470"/>
            <a:ext cx="785812" cy="69760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1F9921-A91E-4F6D-8C8A-5BB747E948F6}"/>
              </a:ext>
            </a:extLst>
          </p:cNvPr>
          <p:cNvCxnSpPr>
            <a:cxnSpLocks/>
            <a:stCxn id="27" idx="3"/>
            <a:endCxn id="6" idx="1"/>
          </p:cNvCxnSpPr>
          <p:nvPr/>
        </p:nvCxnSpPr>
        <p:spPr>
          <a:xfrm>
            <a:off x="3897344" y="5505697"/>
            <a:ext cx="2101122" cy="423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77DEA0-8885-B148-8572-D40F5A102ED6}"/>
              </a:ext>
            </a:extLst>
          </p:cNvPr>
          <p:cNvCxnSpPr>
            <a:cxnSpLocks/>
            <a:stCxn id="25" idx="3"/>
            <a:endCxn id="5" idx="1"/>
          </p:cNvCxnSpPr>
          <p:nvPr/>
        </p:nvCxnSpPr>
        <p:spPr>
          <a:xfrm>
            <a:off x="3897344" y="4694643"/>
            <a:ext cx="1643921" cy="1002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E90C771-EEFD-944E-B93A-C9F8603E893B}"/>
              </a:ext>
            </a:extLst>
          </p:cNvPr>
          <p:cNvCxnSpPr>
            <a:cxnSpLocks/>
            <a:stCxn id="24" idx="3"/>
            <a:endCxn id="7" idx="1"/>
          </p:cNvCxnSpPr>
          <p:nvPr/>
        </p:nvCxnSpPr>
        <p:spPr>
          <a:xfrm>
            <a:off x="3897344" y="3884717"/>
            <a:ext cx="1272215" cy="1535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C3A869-6648-D74B-ABFD-9DA752A99316}"/>
              </a:ext>
            </a:extLst>
          </p:cNvPr>
          <p:cNvCxnSpPr>
            <a:cxnSpLocks/>
            <a:stCxn id="23" idx="3"/>
            <a:endCxn id="8" idx="1"/>
          </p:cNvCxnSpPr>
          <p:nvPr/>
        </p:nvCxnSpPr>
        <p:spPr>
          <a:xfrm>
            <a:off x="3910095" y="3074791"/>
            <a:ext cx="945432" cy="348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7765A5-140F-4BF3-A862-473D91A88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Sgwâr</a:t>
            </a:r>
            <a:r>
              <a:rPr lang="en-GB" dirty="0">
                <a:solidFill>
                  <a:srgbClr val="8DB403"/>
                </a:solidFill>
              </a:rPr>
              <a:t> - </a:t>
            </a:r>
            <a:r>
              <a:rPr lang="en-GB" dirty="0" err="1">
                <a:solidFill>
                  <a:srgbClr val="8DB403"/>
                </a:solidFill>
              </a:rPr>
              <a:t>Cyfarwyddiadau</a:t>
            </a:r>
            <a:r>
              <a:rPr lang="en-GB" dirty="0">
                <a:solidFill>
                  <a:srgbClr val="8DB403"/>
                </a:solidFill>
              </a:rPr>
              <a:t> 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608E6-7923-4C93-80DE-83939CC773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endParaRPr lang="en-GB" sz="2800" dirty="0"/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</a:t>
            </a:r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 </a:t>
            </a:r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</a:t>
            </a:r>
          </a:p>
          <a:p>
            <a:r>
              <a:rPr lang="en-GB" dirty="0"/>
              <a:t>		forward 100</a:t>
            </a:r>
          </a:p>
          <a:p>
            <a:r>
              <a:rPr lang="en-GB" dirty="0"/>
              <a:t>		right 90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3" name="Double Bracket 22">
            <a:extLst>
              <a:ext uri="{FF2B5EF4-FFF2-40B4-BE49-F238E27FC236}">
                <a16:creationId xmlns:a16="http://schemas.microsoft.com/office/drawing/2014/main" id="{B38C8B9B-324C-D54C-8F8F-A814B4DC5B4B}"/>
              </a:ext>
            </a:extLst>
          </p:cNvPr>
          <p:cNvSpPr/>
          <p:nvPr/>
        </p:nvSpPr>
        <p:spPr>
          <a:xfrm>
            <a:off x="2110095" y="2695623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Double Bracket 23">
            <a:extLst>
              <a:ext uri="{FF2B5EF4-FFF2-40B4-BE49-F238E27FC236}">
                <a16:creationId xmlns:a16="http://schemas.microsoft.com/office/drawing/2014/main" id="{3A019437-3506-E042-84EC-96CDA2D5E8F4}"/>
              </a:ext>
            </a:extLst>
          </p:cNvPr>
          <p:cNvSpPr/>
          <p:nvPr/>
        </p:nvSpPr>
        <p:spPr>
          <a:xfrm>
            <a:off x="2097344" y="3505549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id="{8493D0D1-CFE3-8A41-9BF4-1B52ACBB47A7}"/>
              </a:ext>
            </a:extLst>
          </p:cNvPr>
          <p:cNvSpPr/>
          <p:nvPr/>
        </p:nvSpPr>
        <p:spPr>
          <a:xfrm>
            <a:off x="2097344" y="4315475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Double Bracket 26">
            <a:extLst>
              <a:ext uri="{FF2B5EF4-FFF2-40B4-BE49-F238E27FC236}">
                <a16:creationId xmlns:a16="http://schemas.microsoft.com/office/drawing/2014/main" id="{C860612E-3714-7B4B-9BB8-F1977AD5EAA5}"/>
              </a:ext>
            </a:extLst>
          </p:cNvPr>
          <p:cNvSpPr/>
          <p:nvPr/>
        </p:nvSpPr>
        <p:spPr>
          <a:xfrm>
            <a:off x="2097344" y="5126529"/>
            <a:ext cx="1800000" cy="758335"/>
          </a:xfrm>
          <a:prstGeom prst="bracketPair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26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7765A5-140F-4BF3-A862-473D91A88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  <a:latin typeface="Luke Font" pitchFamily="2" charset="77"/>
              </a:rPr>
              <a:t>Sgwâr</a:t>
            </a:r>
            <a:r>
              <a:rPr lang="en-GB" dirty="0">
                <a:solidFill>
                  <a:srgbClr val="8DB403"/>
                </a:solidFill>
                <a:latin typeface="Luke Font" pitchFamily="2" charset="77"/>
              </a:rPr>
              <a:t> - </a:t>
            </a:r>
            <a:r>
              <a:rPr lang="en-GB" dirty="0" err="1">
                <a:solidFill>
                  <a:srgbClr val="8DB403"/>
                </a:solidFill>
                <a:latin typeface="Luke Font" pitchFamily="2" charset="77"/>
              </a:rPr>
              <a:t>Ffordd</a:t>
            </a:r>
            <a:r>
              <a:rPr lang="en-GB" dirty="0">
                <a:solidFill>
                  <a:srgbClr val="8DB403"/>
                </a:solidFill>
                <a:latin typeface="Luke Font" pitchFamily="2" charset="77"/>
              </a:rPr>
              <a:t> Turtle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608E6-7923-4C93-80DE-83939CC773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342884" indent="-342884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</a:pPr>
            <a:endParaRPr lang="en-GB" sz="2400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 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forward 100</a:t>
            </a: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lang="en-GB" dirty="0"/>
              <a:t>	right 90</a:t>
            </a:r>
          </a:p>
          <a:p>
            <a:pPr marL="342884" indent="-342884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</a:pPr>
            <a:endParaRPr lang="en-GB" dirty="0"/>
          </a:p>
          <a:p>
            <a:pPr marL="342884" indent="-342884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480"/>
              </a:spcBef>
            </a:pPr>
            <a:endParaRPr lang="en-GB" dirty="0"/>
          </a:p>
        </p:txBody>
      </p:sp>
      <p:sp>
        <p:nvSpPr>
          <p:cNvPr id="28" name="Double Bracket 27">
            <a:extLst>
              <a:ext uri="{FF2B5EF4-FFF2-40B4-BE49-F238E27FC236}">
                <a16:creationId xmlns:a16="http://schemas.microsoft.com/office/drawing/2014/main" id="{168D4B0A-F3C9-BB48-97C3-EEAC32CBFFDE}"/>
              </a:ext>
            </a:extLst>
          </p:cNvPr>
          <p:cNvSpPr/>
          <p:nvPr/>
        </p:nvSpPr>
        <p:spPr>
          <a:xfrm>
            <a:off x="5670000" y="4878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Double Bracket 29">
            <a:extLst>
              <a:ext uri="{FF2B5EF4-FFF2-40B4-BE49-F238E27FC236}">
                <a16:creationId xmlns:a16="http://schemas.microsoft.com/office/drawing/2014/main" id="{67AC38B7-C221-3F48-80D9-B172FEDDEB1F}"/>
              </a:ext>
            </a:extLst>
          </p:cNvPr>
          <p:cNvSpPr/>
          <p:nvPr/>
        </p:nvSpPr>
        <p:spPr>
          <a:xfrm>
            <a:off x="5670000" y="4140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Double Bracket 30">
            <a:extLst>
              <a:ext uri="{FF2B5EF4-FFF2-40B4-BE49-F238E27FC236}">
                <a16:creationId xmlns:a16="http://schemas.microsoft.com/office/drawing/2014/main" id="{574E1D67-F73E-9144-96AA-3A4475F9E10F}"/>
              </a:ext>
            </a:extLst>
          </p:cNvPr>
          <p:cNvSpPr/>
          <p:nvPr/>
        </p:nvSpPr>
        <p:spPr>
          <a:xfrm>
            <a:off x="5670000" y="3402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Double Bracket 31">
            <a:extLst>
              <a:ext uri="{FF2B5EF4-FFF2-40B4-BE49-F238E27FC236}">
                <a16:creationId xmlns:a16="http://schemas.microsoft.com/office/drawing/2014/main" id="{582C8129-03D5-754E-84D7-1A3E976EFFBC}"/>
              </a:ext>
            </a:extLst>
          </p:cNvPr>
          <p:cNvSpPr/>
          <p:nvPr/>
        </p:nvSpPr>
        <p:spPr>
          <a:xfrm>
            <a:off x="5668560" y="2664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1F9921-A91E-4F6D-8C8A-5BB747E948F6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3060000" y="5238000"/>
            <a:ext cx="26100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9CFB22-2E95-2A40-903B-AB72D350312C}"/>
              </a:ext>
            </a:extLst>
          </p:cNvPr>
          <p:cNvCxnSpPr>
            <a:cxnSpLocks/>
            <a:stCxn id="19" idx="3"/>
            <a:endCxn id="31" idx="1"/>
          </p:cNvCxnSpPr>
          <p:nvPr/>
        </p:nvCxnSpPr>
        <p:spPr>
          <a:xfrm>
            <a:off x="3060000" y="3762000"/>
            <a:ext cx="26100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1CCDD70-DC03-7D4F-BE8A-CD537BB88C37}"/>
              </a:ext>
            </a:extLst>
          </p:cNvPr>
          <p:cNvCxnSpPr>
            <a:cxnSpLocks/>
            <a:stCxn id="17" idx="3"/>
            <a:endCxn id="32" idx="1"/>
          </p:cNvCxnSpPr>
          <p:nvPr/>
        </p:nvCxnSpPr>
        <p:spPr>
          <a:xfrm>
            <a:off x="3060000" y="3024000"/>
            <a:ext cx="260856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3199CB-E7E4-AE43-A6A1-B3B2A8A8FD2D}"/>
              </a:ext>
            </a:extLst>
          </p:cNvPr>
          <p:cNvCxnSpPr>
            <a:cxnSpLocks/>
            <a:stCxn id="25" idx="3"/>
            <a:endCxn id="30" idx="1"/>
          </p:cNvCxnSpPr>
          <p:nvPr/>
        </p:nvCxnSpPr>
        <p:spPr>
          <a:xfrm>
            <a:off x="3060000" y="4500000"/>
            <a:ext cx="2610000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39CDB64-8ABF-4ADD-A6B6-D2A59134664A}"/>
              </a:ext>
            </a:extLst>
          </p:cNvPr>
          <p:cNvSpPr txBox="1">
            <a:spLocks/>
          </p:cNvSpPr>
          <p:nvPr/>
        </p:nvSpPr>
        <p:spPr>
          <a:xfrm>
            <a:off x="5808285" y="2704563"/>
            <a:ext cx="2645315" cy="322874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just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Century Gothic" panose="020B0502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forward (100)</a:t>
            </a:r>
          </a:p>
          <a:p>
            <a:r>
              <a:rPr lang="en-GB" dirty="0"/>
              <a:t>right(90)</a:t>
            </a:r>
          </a:p>
          <a:p>
            <a:r>
              <a:rPr lang="en-GB" dirty="0"/>
              <a:t>forward(100)</a:t>
            </a:r>
          </a:p>
          <a:p>
            <a:r>
              <a:rPr lang="en-GB" dirty="0"/>
              <a:t>right(90) </a:t>
            </a:r>
          </a:p>
          <a:p>
            <a:r>
              <a:rPr lang="en-GB" dirty="0"/>
              <a:t>forward (100)</a:t>
            </a:r>
          </a:p>
          <a:p>
            <a:r>
              <a:rPr lang="en-GB" dirty="0"/>
              <a:t>right (90)</a:t>
            </a:r>
          </a:p>
          <a:p>
            <a:r>
              <a:rPr lang="en-GB" dirty="0"/>
              <a:t>forward (100)</a:t>
            </a:r>
          </a:p>
          <a:p>
            <a:r>
              <a:rPr lang="en-GB" dirty="0"/>
              <a:t>right( 90)</a:t>
            </a:r>
          </a:p>
          <a:p>
            <a:pPr marL="342884" indent="-342884">
              <a:buFont typeface="+mj-lt"/>
              <a:buAutoNum type="arabicPeriod"/>
            </a:pPr>
            <a:endParaRPr lang="en-GB" dirty="0"/>
          </a:p>
          <a:p>
            <a:pPr marL="342884" indent="-342884">
              <a:buFont typeface="+mj-lt"/>
              <a:buAutoNum type="arabicPeriod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042BF967-CD3B-624F-B788-8D60393BA4D8}"/>
              </a:ext>
            </a:extLst>
          </p:cNvPr>
          <p:cNvSpPr/>
          <p:nvPr/>
        </p:nvSpPr>
        <p:spPr>
          <a:xfrm>
            <a:off x="1080000" y="2664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Double Bracket 18">
            <a:extLst>
              <a:ext uri="{FF2B5EF4-FFF2-40B4-BE49-F238E27FC236}">
                <a16:creationId xmlns:a16="http://schemas.microsoft.com/office/drawing/2014/main" id="{4C84ED98-21E5-D344-83BD-9298D4BF2FA0}"/>
              </a:ext>
            </a:extLst>
          </p:cNvPr>
          <p:cNvSpPr/>
          <p:nvPr/>
        </p:nvSpPr>
        <p:spPr>
          <a:xfrm>
            <a:off x="1080000" y="3402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Double Bracket 24">
            <a:extLst>
              <a:ext uri="{FF2B5EF4-FFF2-40B4-BE49-F238E27FC236}">
                <a16:creationId xmlns:a16="http://schemas.microsoft.com/office/drawing/2014/main" id="{2AFDF7C5-B75F-3F41-908B-733B152E2F99}"/>
              </a:ext>
            </a:extLst>
          </p:cNvPr>
          <p:cNvSpPr/>
          <p:nvPr/>
        </p:nvSpPr>
        <p:spPr>
          <a:xfrm>
            <a:off x="1080000" y="4140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Double Bracket 26">
            <a:extLst>
              <a:ext uri="{FF2B5EF4-FFF2-40B4-BE49-F238E27FC236}">
                <a16:creationId xmlns:a16="http://schemas.microsoft.com/office/drawing/2014/main" id="{DCB87721-E41E-1247-90E3-43E2E351E052}"/>
              </a:ext>
            </a:extLst>
          </p:cNvPr>
          <p:cNvSpPr/>
          <p:nvPr/>
        </p:nvSpPr>
        <p:spPr>
          <a:xfrm>
            <a:off x="1080000" y="4878000"/>
            <a:ext cx="1980000" cy="720000"/>
          </a:xfrm>
          <a:prstGeom prst="bracketPair">
            <a:avLst/>
          </a:prstGeom>
          <a:ln>
            <a:solidFill>
              <a:srgbClr val="FFFF00"/>
            </a:solidFill>
          </a:ln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44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Rhaglen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Cyntaf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730704"/>
              </p:ext>
            </p:extLst>
          </p:nvPr>
        </p:nvGraphicFramePr>
        <p:xfrm>
          <a:off x="388938" y="2199190"/>
          <a:ext cx="843056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Mewnforio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cod y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
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3688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Rhaglen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Cyntaf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538927"/>
              </p:ext>
            </p:extLst>
          </p:nvPr>
        </p:nvGraphicFramePr>
        <p:xfrm>
          <a:off x="388938" y="2199190"/>
          <a:ext cx="843056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Mewnforio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cod y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Creu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newydd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
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66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Rhaglen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Cyntaf</a:t>
            </a:r>
            <a:endParaRPr lang="en-GB" dirty="0">
              <a:solidFill>
                <a:srgbClr val="8DB403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988412"/>
              </p:ext>
            </p:extLst>
          </p:nvPr>
        </p:nvGraphicFramePr>
        <p:xfrm>
          <a:off x="388938" y="2199190"/>
          <a:ext cx="843056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Mewnforio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cod y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Creu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newydd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Gosod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siâp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
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250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6195F-3D21-124B-AF87-6E8A1A3C8B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5000" b="1" dirty="0" err="1"/>
              <a:t>Cyflwyniad</a:t>
            </a:r>
            <a:r>
              <a:rPr lang="en-US" sz="5000" b="1" dirty="0"/>
              <a:t> </a:t>
            </a:r>
            <a:r>
              <a:rPr lang="en-US" sz="5000" b="1" dirty="0" err="1"/>
              <a:t>i</a:t>
            </a:r>
            <a:r>
              <a:rPr lang="en-US" sz="5000" b="1" dirty="0"/>
              <a:t> 
</a:t>
            </a:r>
            <a:r>
              <a:rPr lang="en-US" sz="5000" b="1" dirty="0" err="1"/>
              <a:t>Raglennu</a:t>
            </a:r>
            <a:r>
              <a:rPr lang="en-US" sz="5000" b="1" dirty="0"/>
              <a:t> Python 
</a:t>
            </a:r>
          </a:p>
        </p:txBody>
      </p:sp>
    </p:spTree>
    <p:extLst>
      <p:ext uri="{BB962C8B-B14F-4D97-AF65-F5344CB8AC3E}">
        <p14:creationId xmlns:p14="http://schemas.microsoft.com/office/powerpoint/2010/main" val="3861433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Rhaglen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Cyntaf</a:t>
            </a:r>
            <a:endParaRPr lang="en-GB" dirty="0">
              <a:solidFill>
                <a:srgbClr val="8DB403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243155"/>
              </p:ext>
            </p:extLst>
          </p:nvPr>
        </p:nvGraphicFramePr>
        <p:xfrm>
          <a:off x="388938" y="2199190"/>
          <a:ext cx="843056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Mewnforio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cod y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Creu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newydd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Gosod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siâp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Symud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ymlaen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100 cam
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650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Rhaglen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Cyntaf</a:t>
            </a:r>
            <a:endParaRPr lang="en-GB" dirty="0">
              <a:solidFill>
                <a:srgbClr val="8DB403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039998"/>
              </p:ext>
            </p:extLst>
          </p:nvPr>
        </p:nvGraphicFramePr>
        <p:xfrm>
          <a:off x="388938" y="2199190"/>
          <a:ext cx="8430567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Mewnforio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cod y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Creu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newydd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Gosod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siâp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Symud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ymlaen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100 cam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Trowch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i'r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dde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90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gradd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
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highlight>
                          <a:srgbClr val="8DB401"/>
                        </a:highlight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928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D4038-7462-4ED5-A0EF-4DEF233570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Rhaglen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Cyntaf</a:t>
            </a:r>
            <a:endParaRPr lang="en-GB" dirty="0">
              <a:solidFill>
                <a:srgbClr val="8DB403"/>
              </a:solidFill>
            </a:endParaRP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D5CE0C55-23E0-418C-9617-C8B857555A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58072"/>
              </p:ext>
            </p:extLst>
          </p:nvPr>
        </p:nvGraphicFramePr>
        <p:xfrm>
          <a:off x="388938" y="2199190"/>
          <a:ext cx="8430567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2481">
                  <a:extLst>
                    <a:ext uri="{9D8B030D-6E8A-4147-A177-3AD203B41FA5}">
                      <a16:colId xmlns:a16="http://schemas.microsoft.com/office/drawing/2014/main" val="889570963"/>
                    </a:ext>
                  </a:extLst>
                </a:gridCol>
                <a:gridCol w="4798086">
                  <a:extLst>
                    <a:ext uri="{9D8B030D-6E8A-4147-A177-3AD203B41FA5}">
                      <a16:colId xmlns:a16="http://schemas.microsoft.com/office/drawing/2014/main" val="1497529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rgbClr val="FF93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import</a:t>
                      </a: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turtle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Mewnforio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cod y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 = turtle.Turtle()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Creu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newydd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34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pen.shape("</a:t>
                      </a:r>
                      <a:r>
                        <a:rPr lang="en-GB" sz="2000" b="0" i="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turtle</a:t>
                      </a: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")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Gosod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siâp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22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Symud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ymlaen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100 cam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Trowch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i'r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dde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90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gradd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23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Gwneud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3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gwaith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fwy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226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91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0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pen.forward(100)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01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highlight>
                            <a:srgbClr val="8DB401"/>
                          </a:highlight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27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353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4B881-88FF-4307-A6E7-83EF48850B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Rhaglen</a:t>
            </a:r>
            <a:r>
              <a:rPr lang="en-GB" dirty="0">
                <a:solidFill>
                  <a:srgbClr val="8DB403"/>
                </a:solidFill>
              </a:rPr>
              <a:t> Turtle </a:t>
            </a:r>
            <a:r>
              <a:rPr lang="en-GB" dirty="0" err="1">
                <a:solidFill>
                  <a:srgbClr val="8DB403"/>
                </a:solidFill>
              </a:rPr>
              <a:t>Cyntaf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B5BD6-3B56-9948-A3CA-C4406E0122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884" indent="-342884">
              <a:buFont typeface="Arial" panose="020B0604020202020204" pitchFamily="34" charset="0"/>
              <a:buChar char="•"/>
            </a:pPr>
            <a:r>
              <a:rPr lang="en-GB" dirty="0" err="1"/>
              <a:t>Agor</a:t>
            </a:r>
            <a:r>
              <a:rPr lang="en-GB" dirty="0"/>
              <a:t> IDLE.</a:t>
            </a:r>
          </a:p>
          <a:p>
            <a:pPr marL="342884" indent="-342884">
              <a:buFont typeface="Arial" panose="020B0604020202020204" pitchFamily="34" charset="0"/>
              <a:buChar char="•"/>
            </a:pPr>
            <a:r>
              <a:rPr lang="en-GB" dirty="0" err="1"/>
              <a:t>Ysgrifennwch</a:t>
            </a:r>
            <a:r>
              <a:rPr lang="en-GB" dirty="0"/>
              <a:t> </a:t>
            </a:r>
            <a:r>
              <a:rPr lang="en-GB" dirty="0" err="1"/>
              <a:t>raglen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lunio</a:t>
            </a:r>
            <a:r>
              <a:rPr lang="en-GB" dirty="0"/>
              <a:t> </a:t>
            </a:r>
            <a:r>
              <a:rPr lang="en-GB" dirty="0" err="1"/>
              <a:t>sgwâr</a:t>
            </a:r>
            <a:r>
              <a:rPr lang="en-GB" dirty="0"/>
              <a:t> </a:t>
            </a:r>
            <a:r>
              <a:rPr lang="en-GB" dirty="0" err="1"/>
              <a:t>a'i</a:t>
            </a:r>
            <a:r>
              <a:rPr lang="en-GB" dirty="0"/>
              <a:t> </a:t>
            </a:r>
            <a:r>
              <a:rPr lang="en-GB" dirty="0" err="1"/>
              <a:t>chadw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b="1" dirty="0" err="1"/>
              <a:t>sgwar.py</a:t>
            </a:r>
            <a:endParaRPr lang="en-GB" dirty="0"/>
          </a:p>
          <a:p>
            <a:pPr marL="342884" indent="-342884">
              <a:buFont typeface="Arial" panose="020B0604020202020204" pitchFamily="34" charset="0"/>
              <a:buChar char="•"/>
            </a:pPr>
            <a:r>
              <a:rPr lang="en-GB" dirty="0" err="1"/>
              <a:t>Ysgrifennwch</a:t>
            </a:r>
            <a:r>
              <a:rPr lang="en-GB" dirty="0"/>
              <a:t> </a:t>
            </a:r>
            <a:r>
              <a:rPr lang="en-GB" dirty="0" err="1"/>
              <a:t>raglen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lunio</a:t>
            </a:r>
            <a:r>
              <a:rPr lang="en-GB" dirty="0"/>
              <a:t> </a:t>
            </a:r>
            <a:r>
              <a:rPr lang="en-GB" dirty="0" err="1"/>
              <a:t>betryal</a:t>
            </a:r>
            <a:r>
              <a:rPr lang="en-GB" dirty="0"/>
              <a:t> </a:t>
            </a:r>
            <a:r>
              <a:rPr lang="en-GB" dirty="0" err="1"/>
              <a:t>a'i</a:t>
            </a:r>
            <a:r>
              <a:rPr lang="en-GB" dirty="0"/>
              <a:t> </a:t>
            </a:r>
            <a:r>
              <a:rPr lang="en-GB" dirty="0" err="1"/>
              <a:t>chadw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b="1" dirty="0" err="1"/>
              <a:t>petryal.py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98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217F9C-D401-4146-8B95-279AE49239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Gorchmynion</a:t>
            </a:r>
            <a:r>
              <a:rPr lang="en-GB" dirty="0">
                <a:solidFill>
                  <a:srgbClr val="8DB403"/>
                </a:solidFill>
              </a:rPr>
              <a:t> Turtle
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DD6DC9-57E3-407E-8F24-A283FC205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404967"/>
              </p:ext>
            </p:extLst>
          </p:nvPr>
        </p:nvGraphicFramePr>
        <p:xfrm>
          <a:off x="169068" y="2064808"/>
          <a:ext cx="8805863" cy="4297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6957">
                  <a:extLst>
                    <a:ext uri="{9D8B030D-6E8A-4147-A177-3AD203B41FA5}">
                      <a16:colId xmlns:a16="http://schemas.microsoft.com/office/drawing/2014/main" val="203625137"/>
                    </a:ext>
                  </a:extLst>
                </a:gridCol>
                <a:gridCol w="3921977">
                  <a:extLst>
                    <a:ext uri="{9D8B030D-6E8A-4147-A177-3AD203B41FA5}">
                      <a16:colId xmlns:a16="http://schemas.microsoft.com/office/drawing/2014/main" val="3702476761"/>
                    </a:ext>
                  </a:extLst>
                </a:gridCol>
                <a:gridCol w="2446929">
                  <a:extLst>
                    <a:ext uri="{9D8B030D-6E8A-4147-A177-3AD203B41FA5}">
                      <a16:colId xmlns:a16="http://schemas.microsoft.com/office/drawing/2014/main" val="1651376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Gorchmynion</a:t>
                      </a:r>
                      <a:endParaRPr lang="en-GB" sz="2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7CAA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Disgrifiad</a:t>
                      </a:r>
                      <a:endParaRPr lang="en-GB" sz="2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7CAA0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Enghraifft</a:t>
                      </a:r>
                      <a:endParaRPr lang="en-GB" sz="20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7CAA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8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left(x)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Mae'n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troi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x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gradd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wrth-glocwedd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left(180)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43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backward(x)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Symud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ôl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x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nifer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o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gamau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backward(100)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3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color(“name”)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Gosod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lliw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pen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color(</a:t>
                      </a:r>
                      <a:r>
                        <a:rPr lang="en-GB" sz="18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“blue”</a:t>
                      </a:r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595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fillcolor(“name”)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Gosod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lliw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lenwi'r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siâp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lunir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gan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crwban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fillcolor(</a:t>
                      </a:r>
                      <a:r>
                        <a:rPr lang="en-GB" sz="1800" dirty="0">
                          <a:solidFill>
                            <a:schemeClr val="accent1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“red”</a:t>
                      </a:r>
                      <a:r>
                        <a:rPr lang="en-GB" sz="18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707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begin_fill()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Marcio'r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ardal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lenwi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â’r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lliw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osodwyd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fillcolor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().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28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end_fill()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entury Gothic" panose="020B0502020202020204" pitchFamily="34" charset="0"/>
                        </a:rPr>
                        <a:t>Nodi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diwedd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ardal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lenwi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â’r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lliw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osodwyd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latin typeface="Century Gothic" panose="020B0502020202020204" pitchFamily="34" charset="0"/>
                        </a:rPr>
                        <a:t>fillcolor</a:t>
                      </a:r>
                      <a:r>
                        <a:rPr lang="en-GB" sz="2000" dirty="0">
                          <a:latin typeface="Century Gothic" panose="020B0502020202020204" pitchFamily="34" charset="0"/>
                        </a:rPr>
                        <a:t>().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284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542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ADEA3B-8BD9-4B04-8F04-11CD060541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Sgwâr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gyda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Lliwiau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FA013-B96C-BF42-B43B-B236C4D789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pen.color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("yellow")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pen.fillcolor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("green")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pen.begin_fill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pen.end_fill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2246E-367F-46D5-9C2B-9C808F077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518" y="2907902"/>
            <a:ext cx="2845594" cy="29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37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F808AB-C391-4874-A54F-D17F94104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Lliwiwch</a:t>
            </a:r>
            <a:r>
              <a:rPr lang="en-GB" dirty="0">
                <a:solidFill>
                  <a:srgbClr val="8DB403"/>
                </a:solidFill>
              </a:rPr>
              <a:t> Y </a:t>
            </a:r>
            <a:r>
              <a:rPr lang="en-GB" dirty="0" err="1">
                <a:solidFill>
                  <a:srgbClr val="8DB403"/>
                </a:solidFill>
              </a:rPr>
              <a:t>Siapiau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F044C-522E-6A47-8053-D69EB74E32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Addaswch</a:t>
            </a:r>
            <a:r>
              <a:rPr lang="en-GB" dirty="0"/>
              <a:t> y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sgwar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lunio'r</a:t>
            </a:r>
            <a:r>
              <a:rPr lang="en-GB" dirty="0"/>
              <a:t> </a:t>
            </a:r>
            <a:r>
              <a:rPr lang="en-GB" dirty="0" err="1"/>
              <a:t>sgwâr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llinellau</a:t>
            </a:r>
            <a:r>
              <a:rPr lang="en-GB" dirty="0"/>
              <a:t> </a:t>
            </a:r>
            <a:r>
              <a:rPr lang="en-GB" dirty="0" err="1">
                <a:solidFill>
                  <a:srgbClr val="FF0000"/>
                </a:solidFill>
              </a:rPr>
              <a:t>coch</a:t>
            </a:r>
            <a:r>
              <a:rPr lang="en-GB" dirty="0"/>
              <a:t> </a:t>
            </a:r>
            <a:r>
              <a:rPr lang="en-GB" dirty="0" err="1"/>
              <a:t>a'i</a:t>
            </a:r>
            <a:r>
              <a:rPr lang="en-GB" dirty="0"/>
              <a:t> </a:t>
            </a:r>
            <a:r>
              <a:rPr lang="en-GB" dirty="0" err="1"/>
              <a:t>llenwi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>
                <a:solidFill>
                  <a:schemeClr val="bg1"/>
                </a:solidFill>
                <a:highlight>
                  <a:srgbClr val="008000"/>
                </a:highlight>
              </a:rPr>
              <a:t>gwyrdd</a:t>
            </a:r>
            <a:r>
              <a:rPr lang="en-GB" dirty="0">
                <a:solidFill>
                  <a:schemeClr val="bg1"/>
                </a:solidFill>
                <a:highlight>
                  <a:srgbClr val="008000"/>
                </a:highlight>
              </a:rPr>
              <a:t>.</a:t>
            </a:r>
          </a:p>
          <a:p>
            <a:endParaRPr lang="en-GB" dirty="0"/>
          </a:p>
          <a:p>
            <a:r>
              <a:rPr lang="en-GB" dirty="0" err="1"/>
              <a:t>Addaswch</a:t>
            </a:r>
            <a:r>
              <a:rPr lang="en-GB" dirty="0"/>
              <a:t> y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petryal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lunio'r</a:t>
            </a:r>
            <a:r>
              <a:rPr lang="en-GB" dirty="0"/>
              <a:t> </a:t>
            </a:r>
            <a:r>
              <a:rPr lang="en-GB" dirty="0" err="1"/>
              <a:t>petryal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llinellau</a:t>
            </a:r>
            <a:r>
              <a:rPr lang="en-GB" dirty="0"/>
              <a:t> </a:t>
            </a:r>
            <a:r>
              <a:rPr lang="en-GB" dirty="0" err="1">
                <a:solidFill>
                  <a:srgbClr val="FFC000"/>
                </a:solidFill>
              </a:rPr>
              <a:t>oren</a:t>
            </a:r>
            <a:r>
              <a:rPr lang="en-GB" dirty="0"/>
              <a:t> </a:t>
            </a:r>
            <a:r>
              <a:rPr lang="en-GB" dirty="0" err="1"/>
              <a:t>a’i</a:t>
            </a:r>
            <a:r>
              <a:rPr lang="en-GB" dirty="0"/>
              <a:t> </a:t>
            </a:r>
            <a:r>
              <a:rPr lang="en-GB" dirty="0" err="1"/>
              <a:t>llenwi’n</a:t>
            </a:r>
            <a:r>
              <a:rPr lang="en-GB" dirty="0"/>
              <a:t> </a:t>
            </a:r>
            <a:r>
              <a:rPr lang="en-GB" dirty="0" err="1">
                <a:solidFill>
                  <a:schemeClr val="bg1"/>
                </a:solidFill>
                <a:highlight>
                  <a:srgbClr val="800080"/>
                </a:highlight>
              </a:rPr>
              <a:t>borffor</a:t>
            </a:r>
            <a:r>
              <a:rPr lang="en-GB" dirty="0">
                <a:solidFill>
                  <a:schemeClr val="bg1"/>
                </a:solidFill>
                <a:highlight>
                  <a:srgbClr val="800080"/>
                </a:highlight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2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E6D8A-2D17-41B2-AA8A-0813C6AF1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Gorchmynion</a:t>
            </a:r>
            <a:r>
              <a:rPr lang="en-GB" dirty="0">
                <a:solidFill>
                  <a:srgbClr val="8DB403"/>
                </a:solidFill>
              </a:rPr>
              <a:t> Pen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644B2-B776-4F9E-B598-5BCE3E40F4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57162" indent="-25716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Rwyf</a:t>
            </a:r>
            <a:r>
              <a:rPr lang="en-GB" dirty="0"/>
              <a:t> am </a:t>
            </a:r>
            <a:r>
              <a:rPr lang="en-GB" dirty="0" err="1"/>
              <a:t>lunio</a:t>
            </a:r>
            <a:r>
              <a:rPr lang="en-GB" dirty="0"/>
              <a:t> </a:t>
            </a:r>
            <a:r>
              <a:rPr lang="en-GB" dirty="0" err="1"/>
              <a:t>sgwâr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llinell</a:t>
            </a:r>
            <a:r>
              <a:rPr lang="en-GB" dirty="0"/>
              <a:t> </a:t>
            </a:r>
            <a:r>
              <a:rPr lang="en-GB" dirty="0" err="1"/>
              <a:t>goch</a:t>
            </a:r>
            <a:r>
              <a:rPr lang="en-GB" dirty="0"/>
              <a:t> </a:t>
            </a:r>
            <a:r>
              <a:rPr lang="en-GB" dirty="0" err="1"/>
              <a:t>a'i</a:t>
            </a:r>
            <a:r>
              <a:rPr lang="en-GB" dirty="0"/>
              <a:t> </a:t>
            </a:r>
            <a:r>
              <a:rPr lang="en-GB" dirty="0" err="1"/>
              <a:t>llenwi</a:t>
            </a:r>
            <a:r>
              <a:rPr lang="en-GB" dirty="0"/>
              <a:t> </a:t>
            </a:r>
            <a:r>
              <a:rPr lang="en-GB" dirty="0" err="1"/>
              <a:t>â</a:t>
            </a:r>
            <a:r>
              <a:rPr lang="en-GB" dirty="0"/>
              <a:t> </a:t>
            </a:r>
            <a:r>
              <a:rPr lang="en-GB" dirty="0" err="1"/>
              <a:t>gwyrdd</a:t>
            </a:r>
            <a:r>
              <a:rPr lang="en-GB" dirty="0"/>
              <a:t>. 
</a:t>
            </a:r>
            <a:r>
              <a:rPr lang="en-GB" dirty="0" err="1"/>
              <a:t>Rwyf</a:t>
            </a:r>
            <a:r>
              <a:rPr lang="en-GB" dirty="0"/>
              <a:t> am </a:t>
            </a:r>
            <a:r>
              <a:rPr lang="en-GB" dirty="0" err="1"/>
              <a:t>dynnu</a:t>
            </a:r>
            <a:r>
              <a:rPr lang="en-GB" dirty="0"/>
              <a:t> </a:t>
            </a:r>
            <a:r>
              <a:rPr lang="en-GB" dirty="0" err="1"/>
              <a:t>petryal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ymyl</a:t>
            </a:r>
            <a:r>
              <a:rPr lang="en-GB" dirty="0"/>
              <a:t> </a:t>
            </a:r>
            <a:r>
              <a:rPr lang="en-GB" dirty="0" err="1"/>
              <a:t>fy</a:t>
            </a:r>
            <a:r>
              <a:rPr lang="en-GB" dirty="0"/>
              <a:t> </a:t>
            </a:r>
            <a:r>
              <a:rPr lang="en-GB" dirty="0" err="1"/>
              <a:t>sgwâr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llinell</a:t>
            </a:r>
            <a:r>
              <a:rPr lang="en-GB" dirty="0"/>
              <a:t> </a:t>
            </a:r>
            <a:r>
              <a:rPr lang="en-GB" dirty="0" err="1"/>
              <a:t>ddu</a:t>
            </a:r>
            <a:r>
              <a:rPr lang="en-GB" dirty="0"/>
              <a:t> </a:t>
            </a:r>
            <a:r>
              <a:rPr lang="en-GB" dirty="0" err="1"/>
              <a:t>a'i</a:t>
            </a:r>
            <a:r>
              <a:rPr lang="en-GB" dirty="0"/>
              <a:t> </a:t>
            </a:r>
            <a:r>
              <a:rPr lang="en-GB" dirty="0" err="1"/>
              <a:t>llenwi</a:t>
            </a:r>
            <a:r>
              <a:rPr lang="en-GB" dirty="0"/>
              <a:t> </a:t>
            </a:r>
            <a:r>
              <a:rPr lang="en-GB" dirty="0" err="1"/>
              <a:t>â</a:t>
            </a:r>
            <a:r>
              <a:rPr lang="en-GB" dirty="0"/>
              <a:t> </a:t>
            </a:r>
            <a:r>
              <a:rPr lang="en-GB" dirty="0" err="1"/>
              <a:t>Glas</a:t>
            </a:r>
            <a:r>
              <a:rPr lang="en-GB" dirty="0"/>
              <a:t>.
Pan </a:t>
            </a:r>
            <a:r>
              <a:rPr lang="en-GB" dirty="0" err="1"/>
              <a:t>fyddaf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rhedeg</a:t>
            </a:r>
            <a:r>
              <a:rPr lang="en-GB" dirty="0"/>
              <a:t> y Cod,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y </a:t>
            </a:r>
            <a:r>
              <a:rPr lang="en-GB" dirty="0" err="1"/>
              <a:t>graffig</a:t>
            </a:r>
            <a:r>
              <a:rPr lang="en-GB" dirty="0"/>
              <a:t> </a:t>
            </a:r>
            <a:r>
              <a:rPr lang="en-GB" dirty="0" err="1"/>
              <a:t>linell</a:t>
            </a:r>
            <a:r>
              <a:rPr lang="en-GB" dirty="0"/>
              <a:t> </a:t>
            </a:r>
            <a:r>
              <a:rPr lang="en-GB" dirty="0" err="1"/>
              <a:t>goch</a:t>
            </a:r>
            <a:r>
              <a:rPr lang="en-GB" dirty="0"/>
              <a:t> </a:t>
            </a:r>
            <a:r>
              <a:rPr lang="en-GB" dirty="0" err="1"/>
              <a:t>rhyngddynt</a:t>
            </a:r>
            <a:r>
              <a:rPr lang="en-GB" dirty="0"/>
              <a:t>.
Pam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digwydd</a:t>
            </a:r>
            <a:r>
              <a:rPr lang="en-GB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094DB-1224-474A-959A-298DEE767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17" y="4688881"/>
            <a:ext cx="4579750" cy="210322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6201C1-2711-4D34-B6EA-5EF3A316EDC4}"/>
              </a:ext>
            </a:extLst>
          </p:cNvPr>
          <p:cNvCxnSpPr>
            <a:cxnSpLocks/>
          </p:cNvCxnSpPr>
          <p:nvPr/>
        </p:nvCxnSpPr>
        <p:spPr>
          <a:xfrm>
            <a:off x="7827579" y="2489491"/>
            <a:ext cx="113015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341B0A-69FE-400F-BAE7-D4DE723B749F}"/>
              </a:ext>
            </a:extLst>
          </p:cNvPr>
          <p:cNvCxnSpPr>
            <a:cxnSpLocks/>
          </p:cNvCxnSpPr>
          <p:nvPr/>
        </p:nvCxnSpPr>
        <p:spPr>
          <a:xfrm>
            <a:off x="8957734" y="2489491"/>
            <a:ext cx="529" cy="325100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BCA233A-065C-4EF0-B21C-CFE9386F4E06}"/>
              </a:ext>
            </a:extLst>
          </p:cNvPr>
          <p:cNvCxnSpPr>
            <a:cxnSpLocks/>
          </p:cNvCxnSpPr>
          <p:nvPr/>
        </p:nvCxnSpPr>
        <p:spPr>
          <a:xfrm flipH="1">
            <a:off x="151871" y="3073323"/>
            <a:ext cx="30969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E03F18-1F01-405E-8572-DF524255BC9F}"/>
              </a:ext>
            </a:extLst>
          </p:cNvPr>
          <p:cNvCxnSpPr>
            <a:cxnSpLocks/>
          </p:cNvCxnSpPr>
          <p:nvPr/>
        </p:nvCxnSpPr>
        <p:spPr>
          <a:xfrm>
            <a:off x="151871" y="3073323"/>
            <a:ext cx="529" cy="308440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525891C-EAA9-4569-9411-37662E045C3E}"/>
              </a:ext>
            </a:extLst>
          </p:cNvPr>
          <p:cNvCxnSpPr>
            <a:cxnSpLocks/>
          </p:cNvCxnSpPr>
          <p:nvPr/>
        </p:nvCxnSpPr>
        <p:spPr>
          <a:xfrm>
            <a:off x="152400" y="6157732"/>
            <a:ext cx="37829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096225-CCB5-4AA8-B515-5532CD9E55F0}"/>
              </a:ext>
            </a:extLst>
          </p:cNvPr>
          <p:cNvCxnSpPr>
            <a:cxnSpLocks/>
          </p:cNvCxnSpPr>
          <p:nvPr/>
        </p:nvCxnSpPr>
        <p:spPr>
          <a:xfrm>
            <a:off x="6417560" y="4336473"/>
            <a:ext cx="0" cy="2131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6AECDA-3A1A-F143-ADCC-5F0024C1C70C}"/>
              </a:ext>
            </a:extLst>
          </p:cNvPr>
          <p:cNvCxnSpPr>
            <a:endCxn id="5" idx="3"/>
          </p:cNvCxnSpPr>
          <p:nvPr/>
        </p:nvCxnSpPr>
        <p:spPr>
          <a:xfrm flipH="1">
            <a:off x="8720667" y="5740494"/>
            <a:ext cx="5601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986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A9EF85-CB49-4348-A4A3-0172F161D0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Penup</a:t>
            </a:r>
            <a:r>
              <a:rPr lang="en-GB" dirty="0">
                <a:solidFill>
                  <a:srgbClr val="8DB403"/>
                </a:solidFill>
              </a:rPr>
              <a:t> a Pendown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D8B0E-29DE-434A-8B1A-EB14B57089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dirty="0"/>
              <a:t>Pan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crwban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llunio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mae‘r</a:t>
            </a:r>
            <a:r>
              <a:rPr lang="en-GB" dirty="0"/>
              <a:t> </a:t>
            </a:r>
            <a:r>
              <a:rPr lang="en-GB" b="1" dirty="0"/>
              <a:t>pen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lawr</a:t>
            </a:r>
            <a:r>
              <a:rPr lang="en-GB" b="1" dirty="0"/>
              <a:t>.</a:t>
            </a:r>
            <a:r>
              <a:rPr lang="en-GB" dirty="0"/>
              <a:t>
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nad</a:t>
            </a:r>
            <a:r>
              <a:rPr lang="en-GB" dirty="0"/>
              <a:t> </a:t>
            </a:r>
            <a:r>
              <a:rPr lang="en-GB" dirty="0" err="1"/>
              <a:t>ydym</a:t>
            </a:r>
            <a:r>
              <a:rPr lang="en-GB" dirty="0"/>
              <a:t> am </a:t>
            </a:r>
            <a:r>
              <a:rPr lang="en-GB" dirty="0" err="1"/>
              <a:t>lunio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yna</a:t>
            </a:r>
            <a:r>
              <a:rPr lang="en-GB" dirty="0"/>
              <a:t>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inni</a:t>
            </a:r>
            <a:r>
              <a:rPr lang="en-GB" dirty="0"/>
              <a:t> </a:t>
            </a:r>
            <a:r>
              <a:rPr lang="en-GB" dirty="0" err="1"/>
              <a:t>gael</a:t>
            </a:r>
            <a:r>
              <a:rPr lang="en-GB" dirty="0"/>
              <a:t> y </a:t>
            </a:r>
            <a:r>
              <a:rPr lang="en-GB" b="1" dirty="0"/>
              <a:t>pen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fyny</a:t>
            </a:r>
            <a:r>
              <a:rPr lang="en-GB" b="1" dirty="0"/>
              <a:t>.</a:t>
            </a:r>
            <a:r>
              <a:rPr lang="en-GB" dirty="0"/>
              <a:t>
</a:t>
            </a:r>
          </a:p>
          <a:p>
            <a:endParaRPr lang="en-GB" dirty="0"/>
          </a:p>
        </p:txBody>
      </p:sp>
      <p:pic>
        <p:nvPicPr>
          <p:cNvPr id="7" name="Picture 6" descr="A picture containing stationary, floor, writing implement, indoor&#10;&#10;Description generated with very high confidence">
            <a:extLst>
              <a:ext uri="{FF2B5EF4-FFF2-40B4-BE49-F238E27FC236}">
                <a16:creationId xmlns:a16="http://schemas.microsoft.com/office/drawing/2014/main" id="{B9DBB917-E941-4FE7-9301-CC518C4D9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350" y="1808357"/>
            <a:ext cx="1262743" cy="1290983"/>
          </a:xfrm>
          <a:prstGeom prst="rect">
            <a:avLst/>
          </a:prstGeom>
        </p:spPr>
      </p:pic>
      <p:pic>
        <p:nvPicPr>
          <p:cNvPr id="9" name="Picture 8" descr="A pencil on a white surface&#10;&#10;Description generated with high confidence">
            <a:extLst>
              <a:ext uri="{FF2B5EF4-FFF2-40B4-BE49-F238E27FC236}">
                <a16:creationId xmlns:a16="http://schemas.microsoft.com/office/drawing/2014/main" id="{768E4D3B-73DA-4D77-9931-04B7BD7CB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6" y="4223311"/>
            <a:ext cx="1262743" cy="137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3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89CAB-C482-4523-818D-3C0992BEA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Penup</a:t>
            </a:r>
            <a:r>
              <a:rPr lang="en-GB" dirty="0">
                <a:solidFill>
                  <a:srgbClr val="8DB403"/>
                </a:solidFill>
              </a:rPr>
              <a:t> a Pendown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20526-3F85-4F0C-9FB0-8F46EE998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286" y="5021886"/>
            <a:ext cx="2758978" cy="1836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918F84-605F-4058-A7A4-ED782169C9FF}"/>
              </a:ext>
            </a:extLst>
          </p:cNvPr>
          <p:cNvSpPr txBox="1"/>
          <p:nvPr/>
        </p:nvSpPr>
        <p:spPr>
          <a:xfrm>
            <a:off x="237165" y="2039437"/>
            <a:ext cx="35667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gosod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lliw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y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llinell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yn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goch</a:t>
            </a:r>
            <a:endParaRPr lang="en-GB" sz="2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pen.color("red")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llunio’r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triongl</a:t>
            </a:r>
            <a:endParaRPr lang="en-GB" sz="2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codi’r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pen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fyny</a:t>
            </a:r>
            <a:endParaRPr lang="en-GB" sz="2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pen.penup()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24917-09AA-491E-BA73-BC62C4DC7279}"/>
              </a:ext>
            </a:extLst>
          </p:cNvPr>
          <p:cNvSpPr txBox="1"/>
          <p:nvPr/>
        </p:nvSpPr>
        <p:spPr>
          <a:xfrm>
            <a:off x="3803904" y="2149019"/>
            <a:ext cx="356673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symud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ymlaen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150 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pen.forward(150)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Rhoi’r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pen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lawr</a:t>
            </a:r>
            <a:endParaRPr lang="en-GB" sz="20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pen.pendown()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newid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lliw'r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llinell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wyrdd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
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pen.color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Llunio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driongl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arall</a:t>
            </a:r>
            <a:r>
              <a:rPr lang="en-GB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
</a:t>
            </a:r>
            <a:r>
              <a:rPr lang="en-GB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pen.right(120)</a:t>
            </a:r>
            <a:endParaRPr lang="en-GB" sz="2000" dirty="0">
              <a:highlight>
                <a:srgbClr val="8DB401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7396349B-8640-44FB-A819-3A04AAEB6490}"/>
              </a:ext>
            </a:extLst>
          </p:cNvPr>
          <p:cNvSpPr/>
          <p:nvPr/>
        </p:nvSpPr>
        <p:spPr>
          <a:xfrm>
            <a:off x="6766560" y="1592886"/>
            <a:ext cx="2015699" cy="1836114"/>
          </a:xfrm>
          <a:prstGeom prst="wedgeEllipseCallout">
            <a:avLst>
              <a:gd name="adj1" fmla="val -61494"/>
              <a:gd name="adj2" fmla="val 3583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Mae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sylwadau'n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dechrau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gyda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#.
Mae Python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yn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eu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anwybyddu</a:t>
            </a:r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.
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C85DB5-A6EB-338E-98FA-8C24B6D2C084}"/>
              </a:ext>
            </a:extLst>
          </p:cNvPr>
          <p:cNvCxnSpPr/>
          <p:nvPr/>
        </p:nvCxnSpPr>
        <p:spPr>
          <a:xfrm>
            <a:off x="3607358" y="2331218"/>
            <a:ext cx="196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7AEA3-4C3C-6646-A308-55F656712EB8}"/>
              </a:ext>
            </a:extLst>
          </p:cNvPr>
          <p:cNvCxnSpPr/>
          <p:nvPr/>
        </p:nvCxnSpPr>
        <p:spPr>
          <a:xfrm>
            <a:off x="3607358" y="2331218"/>
            <a:ext cx="0" cy="42705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CF2CFF-566F-4E5A-AD9C-4FE2974C1E33}"/>
              </a:ext>
            </a:extLst>
          </p:cNvPr>
          <p:cNvCxnSpPr/>
          <p:nvPr/>
        </p:nvCxnSpPr>
        <p:spPr>
          <a:xfrm flipH="1">
            <a:off x="2361363" y="6601767"/>
            <a:ext cx="12459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039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F36B17-0945-46B2-9A1A-FF699D2BE5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8DB403"/>
                </a:solidFill>
              </a:rPr>
              <a:t>Tasg</a:t>
            </a:r>
            <a:r>
              <a:rPr lang="en-GB" b="1" dirty="0">
                <a:solidFill>
                  <a:srgbClr val="8DB403"/>
                </a:solidFill>
              </a:rPr>
              <a:t>: </a:t>
            </a:r>
            <a:r>
              <a:rPr lang="en-GB" b="1" dirty="0" err="1">
                <a:solidFill>
                  <a:srgbClr val="8DB403"/>
                </a:solidFill>
              </a:rPr>
              <a:t>Dilyn</a:t>
            </a:r>
            <a:r>
              <a:rPr lang="en-GB" b="1" dirty="0">
                <a:solidFill>
                  <a:srgbClr val="8DB403"/>
                </a:solidFill>
              </a:rPr>
              <a:t> </a:t>
            </a:r>
            <a:r>
              <a:rPr lang="en-GB" b="1" dirty="0" err="1">
                <a:solidFill>
                  <a:srgbClr val="8DB403"/>
                </a:solidFill>
              </a:rPr>
              <a:t>Cyfarwyddiadau</a:t>
            </a:r>
            <a:endParaRPr lang="en-GB" b="1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20C2A9-939C-F849-9BAC-C589B0761C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884" indent="-342884">
              <a:lnSpc>
                <a:spcPct val="150000"/>
              </a:lnSpc>
              <a:buFont typeface="+mj-lt"/>
              <a:buAutoNum type="arabicPeriod"/>
            </a:pPr>
            <a:r>
              <a:rPr lang="en-US" dirty="0" err="1"/>
              <a:t>Lluniwch</a:t>
            </a:r>
            <a:r>
              <a:rPr lang="en-US" dirty="0"/>
              <a:t> </a:t>
            </a:r>
            <a:r>
              <a:rPr lang="en-US" dirty="0" err="1"/>
              <a:t>sgwâr</a:t>
            </a:r>
            <a:r>
              <a:rPr lang="en-US" dirty="0"/>
              <a:t>.
O </a:t>
            </a:r>
            <a:r>
              <a:rPr lang="en-US" dirty="0" err="1"/>
              <a:t>fewn</a:t>
            </a:r>
            <a:r>
              <a:rPr lang="en-US" dirty="0"/>
              <a:t> y </a:t>
            </a:r>
            <a:r>
              <a:rPr lang="en-US" dirty="0" err="1"/>
              <a:t>sgwâr</a:t>
            </a:r>
            <a:r>
              <a:rPr lang="en-US" dirty="0"/>
              <a:t> </a:t>
            </a:r>
            <a:r>
              <a:rPr lang="en-US" dirty="0" err="1"/>
              <a:t>hwnnw</a:t>
            </a:r>
            <a:r>
              <a:rPr lang="en-US" dirty="0"/>
              <a:t> </a:t>
            </a:r>
            <a:r>
              <a:rPr lang="en-US" dirty="0" err="1"/>
              <a:t>lluniwch</a:t>
            </a:r>
            <a:r>
              <a:rPr lang="en-US" dirty="0"/>
              <a:t> 2 </a:t>
            </a:r>
            <a:r>
              <a:rPr lang="en-US" dirty="0" err="1"/>
              <a:t>sgwâr</a:t>
            </a:r>
            <a:r>
              <a:rPr lang="en-US" dirty="0"/>
              <a:t> </a:t>
            </a:r>
            <a:r>
              <a:rPr lang="en-US" dirty="0" err="1"/>
              <a:t>llai</a:t>
            </a:r>
            <a:r>
              <a:rPr lang="en-US" dirty="0"/>
              <a:t> </a:t>
            </a:r>
            <a:r>
              <a:rPr lang="en-US" dirty="0" err="1"/>
              <a:t>arall</a:t>
            </a:r>
            <a:r>
              <a:rPr lang="en-US" dirty="0"/>
              <a:t>.
</a:t>
            </a:r>
            <a:r>
              <a:rPr lang="en-US" dirty="0" err="1"/>
              <a:t>Lluniwch</a:t>
            </a:r>
            <a:r>
              <a:rPr lang="en-US" dirty="0"/>
              <a:t> </a:t>
            </a:r>
            <a:r>
              <a:rPr lang="en-US" dirty="0" err="1"/>
              <a:t>driongl</a:t>
            </a:r>
            <a:r>
              <a:rPr lang="en-US" dirty="0"/>
              <a:t> </a:t>
            </a:r>
            <a:r>
              <a:rPr lang="en-US" dirty="0" err="1"/>
              <a:t>sydd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cyffwrdd</a:t>
            </a:r>
            <a:r>
              <a:rPr lang="en-US" dirty="0"/>
              <a:t> </a:t>
            </a:r>
            <a:r>
              <a:rPr lang="en-US" dirty="0" err="1"/>
              <a:t>ochr</a:t>
            </a:r>
            <a:r>
              <a:rPr lang="en-US" dirty="0"/>
              <a:t> y </a:t>
            </a:r>
            <a:r>
              <a:rPr lang="en-US" dirty="0" err="1"/>
              <a:t>sgwâr</a:t>
            </a:r>
            <a:r>
              <a:rPr lang="en-US" dirty="0"/>
              <a:t> </a:t>
            </a:r>
            <a:r>
              <a:rPr lang="en-US" dirty="0" err="1"/>
              <a:t>mawr</a:t>
            </a:r>
            <a:r>
              <a:rPr lang="en-US" dirty="0"/>
              <a:t>.
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olaf</a:t>
            </a:r>
            <a:r>
              <a:rPr lang="en-US" dirty="0"/>
              <a:t>,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i'r</a:t>
            </a:r>
            <a:r>
              <a:rPr lang="en-US" dirty="0"/>
              <a:t> </a:t>
            </a:r>
            <a:r>
              <a:rPr lang="en-US" dirty="0" err="1"/>
              <a:t>sgwâr</a:t>
            </a:r>
            <a:r>
              <a:rPr lang="en-US" dirty="0"/>
              <a:t> </a:t>
            </a:r>
            <a:r>
              <a:rPr lang="en-US" dirty="0" err="1"/>
              <a:t>fawr</a:t>
            </a:r>
            <a:r>
              <a:rPr lang="en-US" dirty="0"/>
              <a:t> </a:t>
            </a:r>
            <a:r>
              <a:rPr lang="en-US" dirty="0" err="1"/>
              <a:t>lluniwch</a:t>
            </a:r>
            <a:r>
              <a:rPr lang="en-US" dirty="0"/>
              <a:t> </a:t>
            </a:r>
            <a:r>
              <a:rPr lang="en-US" dirty="0" err="1"/>
              <a:t>betryal</a:t>
            </a:r>
            <a:r>
              <a:rPr lang="en-US" dirty="0"/>
              <a:t> </a:t>
            </a:r>
            <a:r>
              <a:rPr lang="en-US" dirty="0" err="1"/>
              <a:t>sy'n</a:t>
            </a:r>
            <a:r>
              <a:rPr lang="en-US" dirty="0"/>
              <a:t> </a:t>
            </a:r>
            <a:r>
              <a:rPr lang="en-US" dirty="0" err="1"/>
              <a:t>cyffwrdd</a:t>
            </a:r>
            <a:r>
              <a:rPr lang="en-US" dirty="0"/>
              <a:t> y </a:t>
            </a:r>
            <a:r>
              <a:rPr lang="en-US" dirty="0" err="1"/>
              <a:t>sgwâr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54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C7C64-09C8-4D10-B52A-62BCB2FA48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Ymarferion</a:t>
            </a:r>
            <a:r>
              <a:rPr lang="en-GB" dirty="0">
                <a:solidFill>
                  <a:srgbClr val="8DB403"/>
                </a:solidFill>
              </a:rPr>
              <a:t> Pen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DB6B4-AF92-B648-AF3E-EF9FD58389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Lluniwch</a:t>
            </a:r>
            <a:r>
              <a:rPr lang="en-GB" dirty="0"/>
              <a:t> </a:t>
            </a:r>
            <a:r>
              <a:rPr lang="en-GB" dirty="0" err="1"/>
              <a:t>ddau</a:t>
            </a:r>
            <a:r>
              <a:rPr lang="en-GB" dirty="0"/>
              <a:t> </a:t>
            </a:r>
            <a:r>
              <a:rPr lang="en-GB" dirty="0" err="1"/>
              <a:t>siâp</a:t>
            </a:r>
            <a:r>
              <a:rPr lang="en-GB" dirty="0"/>
              <a:t> </a:t>
            </a:r>
            <a:r>
              <a:rPr lang="en-GB" dirty="0" err="1"/>
              <a:t>o'ch</a:t>
            </a:r>
            <a:r>
              <a:rPr lang="en-GB" dirty="0"/>
              <a:t> </a:t>
            </a:r>
            <a:r>
              <a:rPr lang="en-GB" dirty="0" err="1"/>
              <a:t>dewis</a:t>
            </a:r>
            <a:r>
              <a:rPr lang="en-GB" dirty="0"/>
              <a:t> (</a:t>
            </a:r>
            <a:r>
              <a:rPr lang="en-GB" dirty="0" err="1"/>
              <a:t>sgwâr</a:t>
            </a:r>
            <a:r>
              <a:rPr lang="en-GB" dirty="0"/>
              <a:t>/</a:t>
            </a:r>
            <a:r>
              <a:rPr lang="en-GB" dirty="0" err="1"/>
              <a:t>petryal</a:t>
            </a:r>
            <a:r>
              <a:rPr lang="en-GB" dirty="0"/>
              <a:t>/</a:t>
            </a:r>
            <a:r>
              <a:rPr lang="en-GB" dirty="0" err="1"/>
              <a:t>triongl</a:t>
            </a:r>
            <a:r>
              <a:rPr lang="en-GB" dirty="0"/>
              <a:t>)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ymyl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gilydd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bwlch</a:t>
            </a:r>
            <a:r>
              <a:rPr lang="en-GB" dirty="0"/>
              <a:t> </a:t>
            </a:r>
            <a:r>
              <a:rPr lang="en-GB" dirty="0" err="1"/>
              <a:t>rhyngddynt</a:t>
            </a:r>
            <a:r>
              <a:rPr lang="en-GB" dirty="0"/>
              <a:t>.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53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2D23AE-4379-462A-85FA-50517A02E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Baneri’r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Byd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4FF0A-A7B3-B342-9185-C796ADC5F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Ceisiwch</a:t>
            </a:r>
            <a:r>
              <a:rPr lang="en-GB" dirty="0"/>
              <a:t> </a:t>
            </a:r>
            <a:r>
              <a:rPr lang="en-GB" dirty="0" err="1"/>
              <a:t>lunio</a:t>
            </a:r>
            <a:r>
              <a:rPr lang="en-GB" dirty="0"/>
              <a:t> un neu </a:t>
            </a:r>
            <a:r>
              <a:rPr lang="en-GB" dirty="0" err="1"/>
              <a:t>fwy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baneri</a:t>
            </a:r>
            <a:r>
              <a:rPr lang="en-GB" dirty="0"/>
              <a:t> </a:t>
            </a:r>
            <a:r>
              <a:rPr lang="en-GB" dirty="0" err="1"/>
              <a:t>achubwr</a:t>
            </a:r>
            <a:r>
              <a:rPr lang="en-GB" dirty="0"/>
              <a:t> </a:t>
            </a:r>
            <a:r>
              <a:rPr lang="en-GB" dirty="0" err="1"/>
              <a:t>bywyd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neu </a:t>
            </a:r>
            <a:r>
              <a:rPr lang="en-GB" dirty="0" err="1"/>
              <a:t>baner</a:t>
            </a:r>
            <a:r>
              <a:rPr lang="en-GB" dirty="0"/>
              <a:t> </a:t>
            </a:r>
            <a:r>
              <a:rPr lang="en-GB" dirty="0" err="1"/>
              <a:t>gwlad</a:t>
            </a:r>
            <a:r>
              <a:rPr lang="en-GB" dirty="0"/>
              <a:t> </a:t>
            </a:r>
            <a:r>
              <a:rPr lang="en-GB" dirty="0" err="1"/>
              <a:t>penodol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Turtle.
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EB6045-2EFF-4AE1-AA19-E5107035F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43" y="3207249"/>
            <a:ext cx="2529114" cy="351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5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B9D079-2672-4A2E-8742-69348ECD9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Hyd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Yn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Hyn</a:t>
            </a:r>
            <a:r>
              <a:rPr lang="en-GB" dirty="0">
                <a:solidFill>
                  <a:srgbClr val="8DB403"/>
                </a:solidFill>
              </a:rPr>
              <a:t>...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1F783-D978-4944-B760-17952D01C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57162" indent="-257162">
              <a:buFont typeface="Arial" panose="020B0604020202020204" pitchFamily="34" charset="0"/>
              <a:buChar char="•"/>
            </a:pPr>
            <a:r>
              <a:rPr lang="en-GB" b="1" dirty="0" err="1"/>
              <a:t>Iaith</a:t>
            </a:r>
            <a:r>
              <a:rPr lang="en-GB" b="1" dirty="0"/>
              <a:t> </a:t>
            </a:r>
            <a:r>
              <a:rPr lang="en-GB" b="1" dirty="0" err="1"/>
              <a:t>raglennu</a:t>
            </a:r>
            <a:r>
              <a:rPr lang="en-GB" b="1" dirty="0"/>
              <a:t> </a:t>
            </a:r>
            <a:r>
              <a:rPr lang="en-GB" dirty="0" err="1"/>
              <a:t>yw</a:t>
            </a:r>
            <a:r>
              <a:rPr lang="en-GB" dirty="0"/>
              <a:t> Python.
Mae Turtle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Llyfrgell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Python a </a:t>
            </a:r>
            <a:r>
              <a:rPr lang="en-GB" dirty="0" err="1"/>
              <a:t>ddefnyddir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graffeg</a:t>
            </a:r>
            <a:r>
              <a:rPr lang="en-GB" dirty="0"/>
              <a:t>.
Mae </a:t>
            </a:r>
            <a:r>
              <a:rPr lang="en-GB" dirty="0" err="1"/>
              <a:t>gorchmynion</a:t>
            </a:r>
            <a:r>
              <a:rPr lang="en-GB" dirty="0"/>
              <a:t> </a:t>
            </a:r>
            <a:r>
              <a:rPr lang="en-GB" dirty="0" err="1"/>
              <a:t>syml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forward(), back(), left(), right() ac </a:t>
            </a:r>
            <a:r>
              <a:rPr lang="en-GB" dirty="0" err="1"/>
              <a:t>ati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greu</a:t>
            </a:r>
            <a:r>
              <a:rPr lang="en-GB" dirty="0"/>
              <a:t> </a:t>
            </a:r>
            <a:r>
              <a:rPr lang="en-GB" dirty="0" err="1"/>
              <a:t>siapiau</a:t>
            </a:r>
            <a:r>
              <a:rPr lang="en-GB" dirty="0"/>
              <a:t>.
Mae </a:t>
            </a:r>
            <a:r>
              <a:rPr lang="en-GB" dirty="0" err="1"/>
              <a:t>gorchmynion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penup</a:t>
            </a:r>
            <a:r>
              <a:rPr lang="en-GB" dirty="0"/>
              <a:t>(), </a:t>
            </a:r>
            <a:r>
              <a:rPr lang="en-GB" dirty="0" err="1"/>
              <a:t>pendown</a:t>
            </a:r>
            <a:r>
              <a:rPr lang="en-GB" dirty="0"/>
              <a:t>(), </a:t>
            </a:r>
            <a:r>
              <a:rPr lang="en-GB" dirty="0" err="1"/>
              <a:t>fillcolor</a:t>
            </a:r>
            <a:r>
              <a:rPr lang="en-GB" dirty="0"/>
              <a:t>(), </a:t>
            </a:r>
            <a:r>
              <a:rPr lang="en-GB" dirty="0" err="1"/>
              <a:t>color</a:t>
            </a:r>
            <a:r>
              <a:rPr lang="en-GB" dirty="0"/>
              <a:t>(), </a:t>
            </a:r>
            <a:r>
              <a:rPr lang="en-GB" dirty="0" err="1"/>
              <a:t>begin_fill</a:t>
            </a:r>
            <a:r>
              <a:rPr lang="en-GB" dirty="0"/>
              <a:t>(), </a:t>
            </a:r>
            <a:r>
              <a:rPr lang="en-GB" dirty="0" err="1"/>
              <a:t>end_fill</a:t>
            </a:r>
            <a:r>
              <a:rPr lang="en-GB" dirty="0"/>
              <a:t>() ac </a:t>
            </a:r>
            <a:r>
              <a:rPr lang="en-GB" dirty="0" err="1"/>
              <a:t>ati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lenwi'r</a:t>
            </a:r>
            <a:r>
              <a:rPr lang="en-GB" dirty="0"/>
              <a:t> </a:t>
            </a:r>
            <a:r>
              <a:rPr lang="en-GB" dirty="0" err="1"/>
              <a:t>siapiau</a:t>
            </a:r>
            <a:r>
              <a:rPr lang="en-GB" dirty="0"/>
              <a:t> </a:t>
            </a:r>
            <a:r>
              <a:rPr lang="en-GB" dirty="0" err="1"/>
              <a:t>gyda</a:t>
            </a:r>
            <a:r>
              <a:rPr lang="en-GB" dirty="0"/>
              <a:t> </a:t>
            </a:r>
            <a:r>
              <a:rPr lang="en-GB" dirty="0" err="1"/>
              <a:t>lliwiau</a:t>
            </a:r>
            <a:r>
              <a:rPr lang="en-GB" dirty="0"/>
              <a:t> </a:t>
            </a:r>
            <a:r>
              <a:rPr lang="en-GB" dirty="0" err="1"/>
              <a:t>anhygoel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4069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9261D2-4682-46A6-BA0D-139F161CE8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Ailadrodd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Cyfarwyddiadau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AA51B-B597-45C2-BE45-196BE7BE5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spcBef>
                <a:spcPts val="900"/>
              </a:spcBef>
            </a:pP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pPr>
              <a:spcBef>
                <a:spcPts val="900"/>
              </a:spcBef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pen.color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spcBef>
                <a:spcPts val="900"/>
              </a:spcBef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1B47D-03A9-0F4E-AC0E-DD1CEA38C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Gadewch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adolygu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sgwâr</a:t>
            </a:r>
            <a:r>
              <a:rPr lang="en-GB" dirty="0"/>
              <a:t> </a:t>
            </a:r>
            <a:r>
              <a:rPr lang="en-GB" dirty="0" err="1"/>
              <a:t>cyntaf</a:t>
            </a:r>
            <a:r>
              <a:rPr lang="en-GB" dirty="0"/>
              <a:t> </a:t>
            </a:r>
            <a:r>
              <a:rPr lang="en-GB" dirty="0" err="1"/>
              <a:t>eto</a:t>
            </a:r>
            <a:r>
              <a:rPr lang="en-GB" dirty="0"/>
              <a:t>.
</a:t>
            </a:r>
          </a:p>
          <a:p>
            <a:r>
              <a:rPr lang="en-GB" dirty="0"/>
              <a:t>Mae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gorchmynion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b="1" dirty="0" err="1"/>
              <a:t>hailadrodd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nag </a:t>
            </a:r>
            <a:r>
              <a:rPr lang="en-GB" dirty="0" err="1"/>
              <a:t>unwaith</a:t>
            </a:r>
            <a:r>
              <a:rPr lang="en-GB" dirty="0"/>
              <a:t>. 
</a:t>
            </a:r>
          </a:p>
          <a:p>
            <a:pPr algn="l"/>
            <a:r>
              <a:rPr lang="en-GB" dirty="0" err="1"/>
              <a:t>Er</a:t>
            </a:r>
            <a:r>
              <a:rPr lang="en-GB" dirty="0"/>
              <a:t> </a:t>
            </a:r>
            <a:r>
              <a:rPr lang="en-GB" dirty="0" err="1"/>
              <a:t>enghraifft</a:t>
            </a:r>
            <a:r>
              <a:rPr lang="en-GB" dirty="0"/>
              <a:t> </a:t>
            </a:r>
            <a:r>
              <a:rPr lang="en-GB" dirty="0" err="1"/>
              <a:t>ailadroddir</a:t>
            </a:r>
            <a:r>
              <a:rPr lang="en-GB" dirty="0"/>
              <a:t> y </a:t>
            </a:r>
            <a:r>
              <a:rPr lang="en-GB" dirty="0" err="1"/>
              <a:t>llinellau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gwyrdd</a:t>
            </a:r>
            <a:r>
              <a:rPr lang="en-GB" dirty="0"/>
              <a:t> </a:t>
            </a:r>
            <a:r>
              <a:rPr lang="en-GB" b="1" dirty="0"/>
              <a:t>4</a:t>
            </a:r>
            <a:r>
              <a:rPr lang="en-GB" dirty="0"/>
              <a:t> </a:t>
            </a:r>
            <a:r>
              <a:rPr lang="en-GB" dirty="0" err="1"/>
              <a:t>gwaith</a:t>
            </a:r>
            <a:r>
              <a:rPr lang="en-GB" dirty="0"/>
              <a:t>.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196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175BD1-ECC7-4A24-9CC9-83773517D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Iteru</a:t>
            </a:r>
            <a:r>
              <a:rPr lang="en-GB" dirty="0">
                <a:solidFill>
                  <a:srgbClr val="8DB403"/>
                </a:solidFill>
              </a:rPr>
              <a:t> (Iteration) – </a:t>
            </a:r>
            <a:r>
              <a:rPr lang="en-GB" dirty="0" err="1">
                <a:solidFill>
                  <a:srgbClr val="8DB403"/>
                </a:solidFill>
              </a:rPr>
              <a:t>Rownd</a:t>
            </a:r>
            <a:r>
              <a:rPr lang="en-GB" dirty="0">
                <a:solidFill>
                  <a:srgbClr val="8DB403"/>
                </a:solidFill>
              </a:rPr>
              <a:t> a </a:t>
            </a:r>
            <a:r>
              <a:rPr lang="en-GB" dirty="0" err="1">
                <a:solidFill>
                  <a:srgbClr val="8DB403"/>
                </a:solidFill>
              </a:rPr>
              <a:t>Rownd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E48DC-1F1D-4130-9039-D5AA707012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257162" indent="-257162" algn="l">
              <a:buFont typeface="Arial" panose="020B0604020202020204" pitchFamily="34" charset="0"/>
              <a:buChar char="•"/>
            </a:pPr>
            <a:r>
              <a:rPr lang="en-US" dirty="0" err="1"/>
              <a:t>Iteru</a:t>
            </a:r>
            <a:r>
              <a:rPr lang="en-US" dirty="0"/>
              <a:t> </a:t>
            </a:r>
            <a:r>
              <a:rPr lang="en-US" dirty="0" err="1"/>
              <a:t>yw'r</a:t>
            </a:r>
            <a:r>
              <a:rPr lang="en-US" dirty="0"/>
              <a:t> broses </a:t>
            </a:r>
            <a:r>
              <a:rPr lang="en-US" dirty="0" err="1"/>
              <a:t>lle</a:t>
            </a:r>
            <a:r>
              <a:rPr lang="en-US" dirty="0"/>
              <a:t> </a:t>
            </a:r>
            <a:r>
              <a:rPr lang="en-US" dirty="0" err="1"/>
              <a:t>mae'r</a:t>
            </a:r>
            <a:r>
              <a:rPr lang="en-US" dirty="0"/>
              <a:t> </a:t>
            </a:r>
            <a:r>
              <a:rPr lang="en-US" dirty="0" err="1"/>
              <a:t>camau'n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hailadrodd</a:t>
            </a:r>
            <a:r>
              <a:rPr lang="en-US" dirty="0"/>
              <a:t> </a:t>
            </a:r>
            <a:r>
              <a:rPr lang="en-US" dirty="0" err="1"/>
              <a:t>fwy</a:t>
            </a:r>
            <a:r>
              <a:rPr lang="en-US" dirty="0"/>
              <a:t> nag </a:t>
            </a:r>
            <a:r>
              <a:rPr lang="en-US" dirty="0" err="1"/>
              <a:t>unwaith</a:t>
            </a:r>
            <a:r>
              <a:rPr lang="en-US" dirty="0"/>
              <a:t>. 
</a:t>
            </a:r>
            <a:r>
              <a:rPr lang="en-US" dirty="0" err="1"/>
              <a:t>Gelwir</a:t>
            </a:r>
            <a:r>
              <a:rPr lang="en-US" dirty="0"/>
              <a:t> y broses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dolennu</a:t>
            </a:r>
            <a:r>
              <a:rPr lang="en-US" dirty="0"/>
              <a:t> (looping) </a:t>
            </a:r>
            <a:r>
              <a:rPr lang="en-US" dirty="0" err="1"/>
              <a:t>hefyd</a:t>
            </a:r>
            <a:r>
              <a:rPr lang="en-US" dirty="0"/>
              <a:t>.
</a:t>
            </a:r>
            <a:endParaRPr lang="en-GB" dirty="0"/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05FBEE3A-D65E-47B6-924A-21F395995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7" y="2201119"/>
            <a:ext cx="4310283" cy="29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29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9AF3C2F-4A2C-415F-A9AD-1DE09B7A1B7D}"/>
              </a:ext>
            </a:extLst>
          </p:cNvPr>
          <p:cNvSpPr txBox="1"/>
          <p:nvPr/>
        </p:nvSpPr>
        <p:spPr>
          <a:xfrm>
            <a:off x="1085890" y="2834640"/>
            <a:ext cx="41486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pen.right(90)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984D95-D7D9-47B2-B35D-B1079F5855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Dolenni</a:t>
            </a:r>
            <a:r>
              <a:rPr lang="en-GB" dirty="0">
                <a:solidFill>
                  <a:srgbClr val="8DB403"/>
                </a:solidFill>
              </a:rPr>
              <a:t> For (For Loops)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CC92F-B430-445B-B836-E3488041D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/>
              <a:t>Mae </a:t>
            </a:r>
            <a:r>
              <a:rPr lang="en-GB" dirty="0" err="1"/>
              <a:t>dolen</a:t>
            </a:r>
            <a:r>
              <a:rPr lang="en-GB" dirty="0"/>
              <a:t> For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ddatganiad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Python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galluogi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ailadrodd</a:t>
            </a:r>
            <a:r>
              <a:rPr lang="en-GB" dirty="0"/>
              <a:t> set o </a:t>
            </a:r>
            <a:r>
              <a:rPr lang="en-GB" dirty="0" err="1"/>
              <a:t>orchmynion</a:t>
            </a:r>
            <a:r>
              <a:rPr lang="en-GB" dirty="0"/>
              <a:t> (neu </a:t>
            </a:r>
            <a:r>
              <a:rPr lang="en-GB" dirty="0" err="1"/>
              <a:t>gyfarwyddiadau</a:t>
            </a:r>
            <a:r>
              <a:rPr lang="en-GB" dirty="0"/>
              <a:t>).
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5CBD0AD-7284-4B10-8C32-CBEBDAAB643F}"/>
              </a:ext>
            </a:extLst>
          </p:cNvPr>
          <p:cNvSpPr/>
          <p:nvPr/>
        </p:nvSpPr>
        <p:spPr>
          <a:xfrm>
            <a:off x="4036183" y="4958473"/>
            <a:ext cx="772886" cy="42315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D5A0C-29F4-473C-93C3-D018FADF633D}"/>
              </a:ext>
            </a:extLst>
          </p:cNvPr>
          <p:cNvSpPr txBox="1"/>
          <p:nvPr/>
        </p:nvSpPr>
        <p:spPr>
          <a:xfrm>
            <a:off x="4809069" y="3924469"/>
            <a:ext cx="39115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for i in range(4):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pen.forward(100)</a:t>
            </a:r>
          </a:p>
          <a:p>
            <a:r>
              <a:rPr lang="en-GB" sz="2000" dirty="0">
                <a:highlight>
                  <a:srgbClr val="8DB401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   pen.right(90)</a:t>
            </a:r>
          </a:p>
        </p:txBody>
      </p:sp>
    </p:spTree>
    <p:extLst>
      <p:ext uri="{BB962C8B-B14F-4D97-AF65-F5344CB8AC3E}">
        <p14:creationId xmlns:p14="http://schemas.microsoft.com/office/powerpoint/2010/main" val="4020673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54120C-B372-4B58-B2BF-FD8E41909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Dadansoddi’r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Dolen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1343F-F4CB-47BB-B85C-E20ACF8DF4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Gadewch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geisio</a:t>
            </a:r>
            <a:r>
              <a:rPr lang="en-GB" dirty="0"/>
              <a:t> </a:t>
            </a:r>
            <a:r>
              <a:rPr lang="en-GB" dirty="0" err="1"/>
              <a:t>deall</a:t>
            </a:r>
            <a:r>
              <a:rPr lang="en-GB" dirty="0"/>
              <a:t> y </a:t>
            </a:r>
            <a:r>
              <a:rPr lang="en-GB" dirty="0" err="1"/>
              <a:t>ddolen</a:t>
            </a:r>
            <a:r>
              <a:rPr lang="en-GB" dirty="0"/>
              <a:t> </a:t>
            </a:r>
            <a:r>
              <a:rPr lang="en-GB" dirty="0" err="1"/>
              <a:t>ychydig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well:
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B71F1-3A98-AD4B-B50D-399297376085}"/>
              </a:ext>
            </a:extLst>
          </p:cNvPr>
          <p:cNvSpPr txBox="1"/>
          <p:nvPr/>
        </p:nvSpPr>
        <p:spPr>
          <a:xfrm>
            <a:off x="2293495" y="2576160"/>
            <a:ext cx="3807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range(4):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pen.forward(100)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pen.right(90)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30369-704C-9C4F-8187-C00BDA666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06939"/>
              </p:ext>
            </p:extLst>
          </p:nvPr>
        </p:nvGraphicFramePr>
        <p:xfrm>
          <a:off x="939382" y="3895565"/>
          <a:ext cx="7500079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8356">
                  <a:extLst>
                    <a:ext uri="{9D8B030D-6E8A-4147-A177-3AD203B41FA5}">
                      <a16:colId xmlns:a16="http://schemas.microsoft.com/office/drawing/2014/main" val="1497619210"/>
                    </a:ext>
                  </a:extLst>
                </a:gridCol>
                <a:gridCol w="2123203">
                  <a:extLst>
                    <a:ext uri="{9D8B030D-6E8A-4147-A177-3AD203B41FA5}">
                      <a16:colId xmlns:a16="http://schemas.microsoft.com/office/drawing/2014/main" val="722270797"/>
                    </a:ext>
                  </a:extLst>
                </a:gridCol>
                <a:gridCol w="2868520">
                  <a:extLst>
                    <a:ext uri="{9D8B030D-6E8A-4147-A177-3AD203B41FA5}">
                      <a16:colId xmlns:a16="http://schemas.microsoft.com/office/drawing/2014/main" val="4063955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Newidyn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Dolen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(Loop Variable)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Cownter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gadw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golwg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nifer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weithiau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caiff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corff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ddolen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redeg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
</a:t>
                      </a:r>
                      <a:endParaRPr lang="en-US" sz="1700" b="0" i="0" dirty="0">
                        <a:solidFill>
                          <a:schemeClr val="tx1"/>
                        </a:solidFill>
                        <a:latin typeface="Bariol-Light" panose="02000506040000020003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0315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range(4)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Ystod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(range)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Nifer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o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weithiau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mae'n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rhaid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ailadrodd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corff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ddolen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.
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4042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pen.forward(100)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pen.right(90)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Corff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y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Dolen</a:t>
                      </a: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(Loop Body)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Y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gorchmynion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i'w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hailadrodd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882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329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64C2C2-4A74-43C2-9DD8-027F045CBA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Mewnoliad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Mewn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Dolenni</a:t>
            </a:r>
            <a:endParaRPr lang="en-GB" dirty="0">
              <a:solidFill>
                <a:srgbClr val="8DB403"/>
              </a:solidFill>
            </a:endParaRPr>
          </a:p>
          <a:p>
            <a:r>
              <a:rPr lang="en-GB" dirty="0">
                <a:solidFill>
                  <a:srgbClr val="8DB403"/>
                </a:solidFill>
              </a:rPr>
              <a:t>(Indentation in Loops)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11E68-B511-4B48-9562-0C425D7B4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b="1" dirty="0" err="1"/>
              <a:t>Mae'n</a:t>
            </a:r>
            <a:r>
              <a:rPr lang="en-GB" b="1" dirty="0"/>
              <a:t> </a:t>
            </a:r>
            <a:r>
              <a:rPr lang="en-GB" b="1" dirty="0" err="1"/>
              <a:t>bwysig</a:t>
            </a:r>
            <a:r>
              <a:rPr lang="en-GB" b="1" dirty="0"/>
              <a:t> </a:t>
            </a:r>
            <a:r>
              <a:rPr lang="en-GB" b="1" dirty="0" err="1"/>
              <a:t>mewnoli'r</a:t>
            </a:r>
            <a:r>
              <a:rPr lang="en-GB" b="1" dirty="0"/>
              <a:t> Cod </a:t>
            </a:r>
            <a:r>
              <a:rPr lang="en-GB" b="1" dirty="0" err="1"/>
              <a:t>ar</a:t>
            </a:r>
            <a:r>
              <a:rPr lang="en-GB" b="1" dirty="0"/>
              <a:t> </a:t>
            </a:r>
            <a:r>
              <a:rPr lang="en-GB" b="1" dirty="0" err="1"/>
              <a:t>gyfer</a:t>
            </a:r>
            <a:r>
              <a:rPr lang="en-GB" b="1" dirty="0"/>
              <a:t> </a:t>
            </a:r>
            <a:r>
              <a:rPr lang="en-GB" b="1" dirty="0" err="1"/>
              <a:t>dolenni</a:t>
            </a:r>
            <a:r>
              <a:rPr lang="en-GB" b="1" dirty="0"/>
              <a:t>.
</a:t>
            </a:r>
            <a:r>
              <a:rPr lang="en-GB" dirty="0" err="1"/>
              <a:t>Defnyddir</a:t>
            </a:r>
            <a:r>
              <a:rPr lang="en-GB" dirty="0"/>
              <a:t> </a:t>
            </a:r>
            <a:r>
              <a:rPr lang="en-GB" dirty="0" err="1"/>
              <a:t>mewnoliad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ddweud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Python bod y cod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perthyn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ddolen</a:t>
            </a:r>
            <a:r>
              <a:rPr lang="en-GB" dirty="0"/>
              <a:t>.
</a:t>
            </a:r>
            <a:r>
              <a:rPr lang="en-GB" dirty="0" err="1"/>
              <a:t>Mae'n</a:t>
            </a:r>
            <a:r>
              <a:rPr lang="en-GB" dirty="0"/>
              <a:t> </a:t>
            </a:r>
            <a:r>
              <a:rPr lang="en-GB" dirty="0" err="1"/>
              <a:t>helpu’r</a:t>
            </a:r>
            <a:r>
              <a:rPr lang="en-GB" dirty="0"/>
              <a:t> cod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edrych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daclus</a:t>
            </a:r>
            <a:r>
              <a:rPr lang="en-GB" dirty="0"/>
              <a:t> ac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lân</a:t>
            </a:r>
            <a:r>
              <a:rPr lang="en-GB" dirty="0"/>
              <a:t>.
Mae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fwy</a:t>
            </a:r>
            <a:r>
              <a:rPr lang="en-GB" dirty="0"/>
              <a:t> </a:t>
            </a:r>
            <a:r>
              <a:rPr lang="en-GB" dirty="0" err="1"/>
              <a:t>darllenadwy</a:t>
            </a:r>
            <a:r>
              <a:rPr lang="en-GB" dirty="0"/>
              <a:t>. (more readable)
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37569-9FB0-47D9-BC1A-5CDA55F468B4}"/>
              </a:ext>
            </a:extLst>
          </p:cNvPr>
          <p:cNvSpPr txBox="1"/>
          <p:nvPr/>
        </p:nvSpPr>
        <p:spPr>
          <a:xfrm>
            <a:off x="5153832" y="2119594"/>
            <a:ext cx="3803904" cy="37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20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GB" sz="20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20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range(4)</a:t>
            </a: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pen.forward(100)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pen.right(90)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51FC66D-BC83-0979-0DE9-3070E417F19C}"/>
              </a:ext>
            </a:extLst>
          </p:cNvPr>
          <p:cNvSpPr/>
          <p:nvPr/>
        </p:nvSpPr>
        <p:spPr>
          <a:xfrm>
            <a:off x="5257800" y="4598893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D34AA7F-B075-6870-F182-E59399318D56}"/>
              </a:ext>
            </a:extLst>
          </p:cNvPr>
          <p:cNvSpPr/>
          <p:nvPr/>
        </p:nvSpPr>
        <p:spPr>
          <a:xfrm>
            <a:off x="5257800" y="5102117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04268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E48B27-0D7C-4473-B750-141108122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Dere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Dolennu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5DD82-45D9-9744-9E10-C8117620E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884" indent="-342884">
              <a:buFont typeface="Arial" panose="020B0604020202020204" pitchFamily="34" charset="0"/>
              <a:buChar char="•"/>
            </a:pPr>
            <a:r>
              <a:rPr lang="en-GB" dirty="0" err="1"/>
              <a:t>Rydych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cwpl</a:t>
            </a:r>
            <a:r>
              <a:rPr lang="en-GB" dirty="0"/>
              <a:t> o </a:t>
            </a:r>
            <a:r>
              <a:rPr lang="en-GB" dirty="0" err="1"/>
              <a:t>raglenni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mae’r</a:t>
            </a:r>
            <a:r>
              <a:rPr lang="en-GB" dirty="0"/>
              <a:t> </a:t>
            </a:r>
            <a:r>
              <a:rPr lang="en-GB" dirty="0" err="1"/>
              <a:t>gorchmynion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hailadrodd</a:t>
            </a:r>
            <a:r>
              <a:rPr lang="en-GB" dirty="0"/>
              <a:t>.
</a:t>
            </a:r>
            <a:r>
              <a:rPr lang="en-GB" dirty="0" err="1"/>
              <a:t>Allwch</a:t>
            </a:r>
            <a:r>
              <a:rPr lang="en-GB" dirty="0"/>
              <a:t> chi </a:t>
            </a:r>
            <a:r>
              <a:rPr lang="en-GB" dirty="0" err="1"/>
              <a:t>newid</a:t>
            </a:r>
            <a:r>
              <a:rPr lang="en-GB" dirty="0"/>
              <a:t> y </a:t>
            </a:r>
            <a:r>
              <a:rPr lang="en-GB" dirty="0" err="1"/>
              <a:t>rhaglenni</a:t>
            </a:r>
            <a:r>
              <a:rPr lang="en-GB" dirty="0"/>
              <a:t> </a:t>
            </a:r>
            <a:r>
              <a:rPr lang="en-GB" dirty="0" err="1"/>
              <a:t>hynny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dolenni</a:t>
            </a:r>
            <a:r>
              <a:rPr lang="en-GB" dirty="0"/>
              <a:t> a </a:t>
            </a:r>
            <a:r>
              <a:rPr lang="en-GB" dirty="0" err="1"/>
              <a:t>nodi'r</a:t>
            </a:r>
            <a:r>
              <a:rPr lang="en-GB" dirty="0"/>
              <a:t> </a:t>
            </a:r>
            <a:r>
              <a:rPr lang="en-GB" dirty="0" err="1"/>
              <a:t>siapiau</a:t>
            </a:r>
            <a:r>
              <a:rPr lang="en-GB" dirty="0"/>
              <a:t>?
</a:t>
            </a:r>
            <a:r>
              <a:rPr lang="en-GB" dirty="0" err="1"/>
              <a:t>Peidiwch</a:t>
            </a:r>
            <a:r>
              <a:rPr lang="en-GB" dirty="0"/>
              <a:t> ag </a:t>
            </a:r>
            <a:r>
              <a:rPr lang="en-GB" dirty="0" err="1"/>
              <a:t>anghofio'r</a:t>
            </a:r>
            <a:r>
              <a:rPr lang="en-GB" dirty="0"/>
              <a:t> </a:t>
            </a:r>
            <a:r>
              <a:rPr lang="en-GB" dirty="0" err="1"/>
              <a:t>mewnoliad</a:t>
            </a:r>
            <a:r>
              <a:rPr lang="en-GB" dirty="0"/>
              <a:t> (indentation).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63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471B03-7D67-455E-BDE3-5C6618E4A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Y Tri Octagon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4F46B-A18D-4BA9-B18F-40AB0E9575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Gallwn</a:t>
            </a:r>
            <a:r>
              <a:rPr lang="en-GB" dirty="0"/>
              <a:t> </a:t>
            </a:r>
            <a:r>
              <a:rPr lang="en-GB" dirty="0" err="1"/>
              <a:t>gyfuno’r</a:t>
            </a:r>
            <a:r>
              <a:rPr lang="en-GB" dirty="0"/>
              <a:t> </a:t>
            </a:r>
            <a:r>
              <a:rPr lang="en-GB" dirty="0" err="1"/>
              <a:t>gorchmynion</a:t>
            </a:r>
            <a:r>
              <a:rPr lang="en-GB" dirty="0"/>
              <a:t> pen (</a:t>
            </a:r>
            <a:r>
              <a:rPr lang="en-GB" dirty="0" err="1"/>
              <a:t>penup</a:t>
            </a:r>
            <a:r>
              <a:rPr lang="en-GB" dirty="0"/>
              <a:t>() a </a:t>
            </a:r>
            <a:r>
              <a:rPr lang="en-GB" dirty="0" err="1"/>
              <a:t>pendown</a:t>
            </a:r>
            <a:r>
              <a:rPr lang="en-GB" dirty="0"/>
              <a:t>())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gynhyrchu</a:t>
            </a:r>
            <a:r>
              <a:rPr lang="en-GB" dirty="0"/>
              <a:t> </a:t>
            </a:r>
            <a:r>
              <a:rPr lang="en-GB" dirty="0" err="1"/>
              <a:t>graffeg</a:t>
            </a:r>
            <a:r>
              <a:rPr lang="en-GB" dirty="0"/>
              <a:t> </a:t>
            </a:r>
            <a:r>
              <a:rPr lang="en-GB" dirty="0" err="1"/>
              <a:t>gwych</a:t>
            </a:r>
            <a:r>
              <a:rPr lang="en-GB" dirty="0"/>
              <a:t>.
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6E40A-29CB-4736-9C77-947BD8F9C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751" y="3547731"/>
            <a:ext cx="3257248" cy="2281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8F8388-B803-4475-8B12-1D26C8357620}"/>
              </a:ext>
            </a:extLst>
          </p:cNvPr>
          <p:cNvSpPr txBox="1"/>
          <p:nvPr/>
        </p:nvSpPr>
        <p:spPr>
          <a:xfrm>
            <a:off x="185880" y="2895717"/>
            <a:ext cx="31744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Tair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Octagon</a:t>
            </a:r>
          </a:p>
          <a:p>
            <a:r>
              <a:rPr lang="en-GB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16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pen.color("</a:t>
            </a:r>
            <a:r>
              <a:rPr lang="en-GB" sz="16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Llunio’r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Octagon 1af</a:t>
            </a:r>
          </a:p>
          <a:p>
            <a:r>
              <a:rPr lang="en-GB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GB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range(8)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pen.forward(75)</a:t>
            </a: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pen.left(360/8)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Codi’r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pen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fyny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pen.penup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symud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leoliad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wahanol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GB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(50)</a:t>
            </a:r>
          </a:p>
          <a:p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Rhoi’r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pen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lawr</a:t>
            </a:r>
            <a:endParaRPr lang="en-GB" sz="1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pen.pendown()</a:t>
            </a:r>
          </a:p>
          <a:p>
            <a:endParaRPr lang="en-GB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BBACCE-95EA-4200-8994-F52E966081FC}"/>
              </a:ext>
            </a:extLst>
          </p:cNvPr>
          <p:cNvSpPr txBox="1"/>
          <p:nvPr/>
        </p:nvSpPr>
        <p:spPr>
          <a:xfrm>
            <a:off x="3449246" y="2895717"/>
            <a:ext cx="31744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Llunio’r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ail Octagon</a:t>
            </a:r>
          </a:p>
          <a:p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range(8)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pen.forward(75)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pen.left(360/8)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Codi’r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pen 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fyny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
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pen.penup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Symud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leoliad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#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wahanol</a:t>
            </a:r>
            <a:endParaRPr lang="en-US" sz="16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pen.forward(50)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Rhoi’r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pen 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lawr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
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pen.pendown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Lluniwch</a:t>
            </a:r>
            <a:r>
              <a:rPr lang="en-US" sz="16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3ydd Octagon
</a:t>
            </a:r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6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range(8)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pen.forward(75)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pen.left(360/8)</a:t>
            </a:r>
          </a:p>
        </p:txBody>
      </p:sp>
    </p:spTree>
    <p:extLst>
      <p:ext uri="{BB962C8B-B14F-4D97-AF65-F5344CB8AC3E}">
        <p14:creationId xmlns:p14="http://schemas.microsoft.com/office/powerpoint/2010/main" val="243359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33E59E-9D55-4B13-8661-A2F7C0D1C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>
                <a:solidFill>
                  <a:srgbClr val="8DB403"/>
                </a:solidFill>
              </a:rPr>
              <a:t>Beth </a:t>
            </a:r>
            <a:r>
              <a:rPr lang="en-GB" b="1" dirty="0" err="1">
                <a:solidFill>
                  <a:srgbClr val="8DB403"/>
                </a:solidFill>
              </a:rPr>
              <a:t>yw</a:t>
            </a:r>
            <a:r>
              <a:rPr lang="en-GB" b="1" dirty="0">
                <a:solidFill>
                  <a:srgbClr val="8DB403"/>
                </a:solidFill>
              </a:rPr>
              <a:t> </a:t>
            </a:r>
            <a:r>
              <a:rPr lang="en-GB" b="1" dirty="0" err="1">
                <a:solidFill>
                  <a:srgbClr val="8DB403"/>
                </a:solidFill>
              </a:rPr>
              <a:t>Rhaglennu</a:t>
            </a:r>
            <a:r>
              <a:rPr lang="en-GB" b="1" dirty="0">
                <a:solidFill>
                  <a:srgbClr val="8DB403"/>
                </a:solidFill>
              </a:rPr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70D96A-42AF-4FCD-88A7-AE89FFC34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Rhaglennu</a:t>
            </a:r>
            <a:r>
              <a:rPr lang="en-US" b="1" dirty="0"/>
              <a:t> </a:t>
            </a:r>
            <a:r>
              <a:rPr lang="en-US" dirty="0" err="1"/>
              <a:t>yw’r</a:t>
            </a:r>
            <a:r>
              <a:rPr lang="en-US" dirty="0"/>
              <a:t> broses o </a:t>
            </a:r>
            <a:r>
              <a:rPr lang="en-US" dirty="0" err="1"/>
              <a:t>dweud</a:t>
            </a:r>
            <a:r>
              <a:rPr lang="en-US" dirty="0"/>
              <a:t> </a:t>
            </a:r>
            <a:r>
              <a:rPr lang="en-US" dirty="0" err="1"/>
              <a:t>wrth</a:t>
            </a:r>
            <a:r>
              <a:rPr lang="en-US" dirty="0"/>
              <a:t> y </a:t>
            </a:r>
            <a:r>
              <a:rPr lang="en-US" dirty="0" err="1"/>
              <a:t>cyfrifiadur</a:t>
            </a:r>
            <a:r>
              <a:rPr lang="en-US" dirty="0"/>
              <a:t> </a:t>
            </a:r>
            <a:r>
              <a:rPr lang="en-US" dirty="0" err="1"/>
              <a:t>beth</a:t>
            </a:r>
            <a:r>
              <a:rPr lang="en-US" dirty="0"/>
              <a:t> </a:t>
            </a:r>
            <a:r>
              <a:rPr lang="en-US" dirty="0" err="1"/>
              <a:t>i'w</a:t>
            </a:r>
            <a:r>
              <a:rPr lang="en-US" dirty="0"/>
              <a:t> </a:t>
            </a:r>
            <a:r>
              <a:rPr lang="en-US" dirty="0" err="1"/>
              <a:t>wneud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ddefnyddio</a:t>
            </a:r>
            <a:r>
              <a:rPr lang="en-US" dirty="0"/>
              <a:t> set o </a:t>
            </a:r>
            <a:r>
              <a:rPr lang="en-US" dirty="0" err="1"/>
              <a:t>gyfarwyddiadau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trefn</a:t>
            </a:r>
            <a:r>
              <a:rPr lang="en-US" dirty="0"/>
              <a:t> </a:t>
            </a:r>
            <a:r>
              <a:rPr lang="en-US" dirty="0" err="1"/>
              <a:t>penodol</a:t>
            </a:r>
            <a:r>
              <a:rPr lang="en-US" dirty="0"/>
              <a:t>.</a:t>
            </a:r>
            <a:r>
              <a:rPr lang="en-US" b="1" dirty="0"/>
              <a:t>
</a:t>
            </a:r>
            <a:endParaRPr lang="en-US" dirty="0"/>
          </a:p>
          <a:p>
            <a:r>
              <a:rPr lang="en-US" dirty="0" err="1"/>
              <a:t>Mae'r</a:t>
            </a:r>
            <a:r>
              <a:rPr lang="en-US" dirty="0"/>
              <a:t> set o </a:t>
            </a:r>
            <a:r>
              <a:rPr lang="en-US" dirty="0" err="1"/>
              <a:t>gyfarwyddiadau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trefn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alw'n</a:t>
            </a:r>
            <a:r>
              <a:rPr lang="en-US" dirty="0"/>
              <a:t> </a:t>
            </a:r>
            <a:r>
              <a:rPr lang="en-US" b="1" dirty="0"/>
              <a:t>algorithm</a:t>
            </a:r>
            <a:r>
              <a:rPr lang="en-US" dirty="0"/>
              <a:t>.
</a:t>
            </a:r>
          </a:p>
          <a:p>
            <a:r>
              <a:rPr lang="en-US" dirty="0" err="1"/>
              <a:t>Gelwir</a:t>
            </a:r>
            <a:r>
              <a:rPr lang="en-US" dirty="0"/>
              <a:t> </a:t>
            </a:r>
            <a:r>
              <a:rPr lang="en-US" dirty="0" err="1"/>
              <a:t>iaith</a:t>
            </a:r>
            <a:r>
              <a:rPr lang="en-US" dirty="0"/>
              <a:t> a </a:t>
            </a:r>
            <a:r>
              <a:rPr lang="en-US" dirty="0" err="1"/>
              <a:t>ddefnyddir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ddweud</a:t>
            </a:r>
            <a:r>
              <a:rPr lang="en-US" dirty="0"/>
              <a:t> </a:t>
            </a:r>
            <a:r>
              <a:rPr lang="en-US" dirty="0" err="1"/>
              <a:t>wrth</a:t>
            </a:r>
            <a:r>
              <a:rPr lang="en-US" dirty="0"/>
              <a:t> y </a:t>
            </a:r>
            <a:r>
              <a:rPr lang="en-US" dirty="0" err="1"/>
              <a:t>cyfrifiadur</a:t>
            </a:r>
            <a:r>
              <a:rPr lang="en-US" dirty="0"/>
              <a:t> </a:t>
            </a:r>
            <a:r>
              <a:rPr lang="en-US" dirty="0" err="1"/>
              <a:t>beth</a:t>
            </a:r>
            <a:r>
              <a:rPr lang="en-US" dirty="0"/>
              <a:t> </a:t>
            </a:r>
            <a:r>
              <a:rPr lang="en-US" dirty="0" err="1"/>
              <a:t>i'w</a:t>
            </a:r>
            <a:r>
              <a:rPr lang="en-US" dirty="0"/>
              <a:t> </a:t>
            </a:r>
            <a:r>
              <a:rPr lang="en-US" dirty="0" err="1"/>
              <a:t>wneud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iaith</a:t>
            </a:r>
            <a:r>
              <a:rPr lang="en-US" b="1" dirty="0"/>
              <a:t> </a:t>
            </a:r>
            <a:r>
              <a:rPr lang="en-US" b="1" dirty="0" err="1"/>
              <a:t>raglennu</a:t>
            </a:r>
            <a:r>
              <a:rPr lang="en-US" dirty="0"/>
              <a:t>.
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707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234B2-F323-44A1-84C6-86017AA992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Dyluniau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Dolennog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2BEBA-AD76-DA48-9380-01FE0E9FAD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Defnyddiwch</a:t>
            </a:r>
            <a:r>
              <a:rPr lang="en-GB" dirty="0"/>
              <a:t> y </a:t>
            </a:r>
            <a:r>
              <a:rPr lang="en-GB" dirty="0" err="1"/>
              <a:t>dolennau</a:t>
            </a:r>
            <a:r>
              <a:rPr lang="en-GB" dirty="0"/>
              <a:t> a </a:t>
            </a:r>
            <a:r>
              <a:rPr lang="en-GB" dirty="0" err="1"/>
              <a:t>gorchmynion</a:t>
            </a:r>
            <a:r>
              <a:rPr lang="en-GB" dirty="0"/>
              <a:t> pen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greu</a:t>
            </a:r>
            <a:r>
              <a:rPr lang="en-GB" dirty="0"/>
              <a:t> </a:t>
            </a:r>
            <a:r>
              <a:rPr lang="en-GB" dirty="0" err="1"/>
              <a:t>dyluniau</a:t>
            </a:r>
            <a:r>
              <a:rPr lang="en-GB" dirty="0"/>
              <a:t> </a:t>
            </a:r>
            <a:r>
              <a:rPr lang="en-GB" dirty="0" err="1"/>
              <a:t>diddorol</a:t>
            </a:r>
            <a:r>
              <a:rPr lang="en-GB" dirty="0"/>
              <a:t>.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7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A62E11-78AB-4882-B6CA-9123DB5C81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Dolennu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Gyda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Newidyn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E99CE-9ACC-4D6D-ACCC-4FEABEC789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pen.color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green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range(350)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highlight>
                  <a:srgbClr val="8DB403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(98)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3DEB3-E275-6544-8473-6D506D7EAC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Gallwn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newidyn</a:t>
            </a:r>
            <a:r>
              <a:rPr lang="en-GB" dirty="0"/>
              <a:t> y </a:t>
            </a:r>
            <a:r>
              <a:rPr lang="en-GB" dirty="0" err="1"/>
              <a:t>ddolen</a:t>
            </a:r>
            <a:r>
              <a:rPr lang="en-GB" dirty="0"/>
              <a:t> (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/>
              <a:t>)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dyluniad</a:t>
            </a:r>
            <a:r>
              <a:rPr lang="en-GB" dirty="0"/>
              <a:t>. </a:t>
            </a:r>
            <a:r>
              <a:rPr lang="en-GB" dirty="0" err="1"/>
              <a:t>Bydd</a:t>
            </a:r>
            <a:r>
              <a:rPr lang="en-GB" dirty="0"/>
              <a:t> y cod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chwith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dangos</a:t>
            </a:r>
            <a:r>
              <a:rPr lang="en-GB" dirty="0"/>
              <a:t> y </a:t>
            </a:r>
            <a:r>
              <a:rPr lang="en-GB" dirty="0" err="1"/>
              <a:t>dyluniad</a:t>
            </a:r>
            <a:r>
              <a:rPr lang="en-GB" dirty="0"/>
              <a:t> </a:t>
            </a:r>
            <a:r>
              <a:rPr lang="en-GB" dirty="0" err="1"/>
              <a:t>isod</a:t>
            </a:r>
            <a:r>
              <a:rPr lang="en-GB" dirty="0"/>
              <a:t>.
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F075C-8C18-4415-9426-434633B5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075" y="4219491"/>
            <a:ext cx="2668251" cy="2618012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9E28EF1A-D8FE-499D-87FD-3541D98D2043}"/>
              </a:ext>
            </a:extLst>
          </p:cNvPr>
          <p:cNvSpPr/>
          <p:nvPr/>
        </p:nvSpPr>
        <p:spPr>
          <a:xfrm>
            <a:off x="258300" y="4793192"/>
            <a:ext cx="4464169" cy="2012311"/>
          </a:xfrm>
          <a:prstGeom prst="irregularSeal2">
            <a:avLst/>
          </a:prstGeom>
          <a:solidFill>
            <a:srgbClr val="7CAA07"/>
          </a:solidFill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Cofiwch</a:t>
            </a:r>
            <a:r>
              <a:rPr lang="en-GB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GB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mae</a:t>
            </a:r>
            <a:r>
              <a:rPr lang="en-GB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newidyn</a:t>
            </a:r>
            <a:r>
              <a:rPr lang="en-GB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 y </a:t>
            </a:r>
            <a:r>
              <a:rPr lang="en-GB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ddolen</a:t>
            </a:r>
            <a:r>
              <a:rPr lang="en-GB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yn</a:t>
            </a:r>
            <a:r>
              <a:rPr lang="en-GB" sz="15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gownter</a:t>
            </a:r>
            <a:endParaRPr lang="en-GB" sz="1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92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2B7EA9-C658-42F7-9356-D97A1AD903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 Estyn: </a:t>
            </a:r>
            <a:r>
              <a:rPr lang="en-GB" dirty="0" err="1">
                <a:solidFill>
                  <a:srgbClr val="8DB403"/>
                </a:solidFill>
              </a:rPr>
              <a:t>Dolenni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Gyda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Newidynnau</a:t>
            </a:r>
            <a:endParaRPr lang="en-GB" dirty="0">
              <a:solidFill>
                <a:srgbClr val="8DB4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78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25D62-3580-4F11-95F2-FBCC93FA4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Siapiau</a:t>
            </a:r>
            <a:r>
              <a:rPr lang="en-GB" dirty="0">
                <a:solidFill>
                  <a:srgbClr val="8DB403"/>
                </a:solidFill>
              </a:rPr>
              <a:t> 2D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4BC0B-DF7C-43EB-B481-B1C0F56DE8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 err="1"/>
              <a:t>Gadewch</a:t>
            </a:r>
            <a:r>
              <a:rPr lang="en-GB" sz="2100" dirty="0"/>
              <a:t> </a:t>
            </a:r>
            <a:r>
              <a:rPr lang="en-GB" sz="2100" dirty="0" err="1"/>
              <a:t>i</a:t>
            </a:r>
            <a:r>
              <a:rPr lang="en-GB" sz="2100" dirty="0"/>
              <a:t> </a:t>
            </a:r>
            <a:r>
              <a:rPr lang="en-GB" sz="2100" dirty="0" err="1"/>
              <a:t>ni</a:t>
            </a:r>
            <a:r>
              <a:rPr lang="en-GB" sz="2100" dirty="0"/>
              <a:t> </a:t>
            </a:r>
            <a:r>
              <a:rPr lang="en-GB" sz="2100" dirty="0" err="1"/>
              <a:t>adolygu</a:t>
            </a:r>
            <a:r>
              <a:rPr lang="en-GB" sz="2100" dirty="0"/>
              <a:t> </a:t>
            </a:r>
            <a:r>
              <a:rPr lang="en-GB" sz="2100" dirty="0" err="1"/>
              <a:t>ein</a:t>
            </a:r>
            <a:r>
              <a:rPr lang="en-GB" sz="2100" dirty="0"/>
              <a:t> </a:t>
            </a:r>
            <a:r>
              <a:rPr lang="en-GB" sz="2100" dirty="0" err="1"/>
              <a:t>siapiau</a:t>
            </a:r>
            <a:r>
              <a:rPr lang="en-GB" sz="2100" dirty="0"/>
              <a:t> 2D.
</a:t>
            </a:r>
            <a:r>
              <a:rPr lang="en-GB" sz="2100" dirty="0" err="1"/>
              <a:t>Gwyddom</a:t>
            </a:r>
            <a:r>
              <a:rPr lang="en-GB" sz="2100" dirty="0"/>
              <a:t> </a:t>
            </a:r>
            <a:r>
              <a:rPr lang="en-GB" sz="2100" dirty="0" err="1"/>
              <a:t>o'r</a:t>
            </a:r>
            <a:r>
              <a:rPr lang="en-GB" sz="2100" dirty="0"/>
              <a:t> </a:t>
            </a:r>
            <a:r>
              <a:rPr lang="en-GB" sz="2100" dirty="0" err="1"/>
              <a:t>darlun</a:t>
            </a:r>
            <a:r>
              <a:rPr lang="en-GB" sz="2100" dirty="0"/>
              <a:t> </a:t>
            </a:r>
            <a:r>
              <a:rPr lang="en-GB" sz="2100" dirty="0" err="1"/>
              <a:t>eu</a:t>
            </a:r>
            <a:r>
              <a:rPr lang="en-GB" sz="2100" dirty="0"/>
              <a:t> bod </a:t>
            </a:r>
            <a:r>
              <a:rPr lang="en-GB" sz="2100" dirty="0" err="1"/>
              <a:t>i</a:t>
            </a:r>
            <a:r>
              <a:rPr lang="en-GB" sz="2100" dirty="0"/>
              <a:t> </a:t>
            </a:r>
            <a:r>
              <a:rPr lang="en-GB" sz="2100" dirty="0" err="1"/>
              <a:t>gyd</a:t>
            </a:r>
            <a:r>
              <a:rPr lang="en-GB" sz="2100" dirty="0"/>
              <a:t> </a:t>
            </a:r>
            <a:r>
              <a:rPr lang="en-GB" sz="2100" dirty="0" err="1"/>
              <a:t>yn</a:t>
            </a:r>
            <a:r>
              <a:rPr lang="en-GB" sz="2100" dirty="0"/>
              <a:t> </a:t>
            </a:r>
            <a:r>
              <a:rPr lang="en-GB" sz="2100" dirty="0" err="1"/>
              <a:t>wahanol</a:t>
            </a:r>
            <a:r>
              <a:rPr lang="en-GB" sz="2100" dirty="0"/>
              <a:t> </a:t>
            </a:r>
            <a:r>
              <a:rPr lang="en-GB" sz="2100" dirty="0" err="1"/>
              <a:t>nifer</a:t>
            </a:r>
            <a:r>
              <a:rPr lang="en-GB" sz="2100" dirty="0"/>
              <a:t> o </a:t>
            </a:r>
            <a:r>
              <a:rPr lang="en-GB" sz="2100" dirty="0" err="1"/>
              <a:t>ochrau</a:t>
            </a:r>
            <a:r>
              <a:rPr lang="en-GB" sz="2100" dirty="0"/>
              <a:t>
Beth </a:t>
            </a:r>
            <a:r>
              <a:rPr lang="en-GB" sz="2100" dirty="0" err="1"/>
              <a:t>yw'r</a:t>
            </a:r>
            <a:r>
              <a:rPr lang="en-GB" sz="2100" dirty="0"/>
              <a:t> </a:t>
            </a:r>
            <a:r>
              <a:rPr lang="en-GB" sz="2100" dirty="0" err="1"/>
              <a:t>mathau</a:t>
            </a:r>
            <a:r>
              <a:rPr lang="en-GB" sz="2100" dirty="0"/>
              <a:t> o </a:t>
            </a:r>
            <a:r>
              <a:rPr lang="en-GB" sz="2100" dirty="0" err="1"/>
              <a:t>onglau</a:t>
            </a:r>
            <a:r>
              <a:rPr lang="en-GB" sz="2100" dirty="0"/>
              <a:t> </a:t>
            </a:r>
            <a:r>
              <a:rPr lang="en-GB" sz="2100" dirty="0" err="1"/>
              <a:t>sy'n</a:t>
            </a:r>
            <a:r>
              <a:rPr lang="en-GB" sz="2100" dirty="0"/>
              <a:t> </a:t>
            </a:r>
            <a:r>
              <a:rPr lang="en-GB" sz="2100" dirty="0" err="1"/>
              <a:t>gysylltiedig</a:t>
            </a:r>
            <a:r>
              <a:rPr lang="en-GB" sz="2100" dirty="0"/>
              <a:t> </a:t>
            </a:r>
            <a:r>
              <a:rPr lang="en-GB" sz="2100" dirty="0" err="1"/>
              <a:t>â</a:t>
            </a:r>
            <a:r>
              <a:rPr lang="en-GB" sz="2100" dirty="0"/>
              <a:t> </a:t>
            </a:r>
            <a:r>
              <a:rPr lang="en-GB" sz="2100" dirty="0" err="1"/>
              <a:t>siapiau</a:t>
            </a:r>
            <a:r>
              <a:rPr lang="en-GB" sz="2100" dirty="0"/>
              <a:t> 2D?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C1AAC16-5844-4549-A0FB-A1AD06C06467}"/>
              </a:ext>
            </a:extLst>
          </p:cNvPr>
          <p:cNvGrpSpPr/>
          <p:nvPr/>
        </p:nvGrpSpPr>
        <p:grpSpPr>
          <a:xfrm>
            <a:off x="663967" y="1812146"/>
            <a:ext cx="3070277" cy="4766767"/>
            <a:chOff x="663967" y="1812146"/>
            <a:chExt cx="3070277" cy="47667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A1FD04-60D4-4594-B79B-D688F7D0A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3967" y="1812146"/>
              <a:ext cx="3070277" cy="476676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DF53AA-2BBE-B048-86CD-62CA8E324671}"/>
                </a:ext>
              </a:extLst>
            </p:cNvPr>
            <p:cNvSpPr txBox="1"/>
            <p:nvPr/>
          </p:nvSpPr>
          <p:spPr>
            <a:xfrm>
              <a:off x="749822" y="2677533"/>
              <a:ext cx="1368380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err="1"/>
                <a:t>Triongl</a:t>
              </a:r>
              <a:r>
                <a:rPr lang="en-US" sz="1050" dirty="0"/>
                <a:t> – 3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83BFA5-27D6-F34A-8083-DC79C575AF08}"/>
                </a:ext>
              </a:extLst>
            </p:cNvPr>
            <p:cNvSpPr txBox="1"/>
            <p:nvPr/>
          </p:nvSpPr>
          <p:spPr>
            <a:xfrm>
              <a:off x="2219512" y="2667501"/>
              <a:ext cx="1441408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err="1"/>
                <a:t>Sgwâr</a:t>
              </a:r>
              <a:r>
                <a:rPr lang="en-US" sz="1050" dirty="0"/>
                <a:t> – 4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70E97F-6543-4446-828B-18AF10B75DD2}"/>
                </a:ext>
              </a:extLst>
            </p:cNvPr>
            <p:cNvSpPr txBox="1"/>
            <p:nvPr/>
          </p:nvSpPr>
          <p:spPr>
            <a:xfrm>
              <a:off x="734055" y="3869191"/>
              <a:ext cx="1394105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Pentagon - 5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D3BA539-FFA5-5543-8B4D-32DD3B13D51E}"/>
                </a:ext>
              </a:extLst>
            </p:cNvPr>
            <p:cNvSpPr txBox="1"/>
            <p:nvPr/>
          </p:nvSpPr>
          <p:spPr>
            <a:xfrm>
              <a:off x="2234149" y="3869191"/>
              <a:ext cx="1394105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err="1"/>
                <a:t>Hecsagon</a:t>
              </a:r>
              <a:r>
                <a:rPr lang="en-US" sz="1050" dirty="0"/>
                <a:t> - 6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92D302-B348-E143-A46A-6B647FF434BB}"/>
                </a:ext>
              </a:extLst>
            </p:cNvPr>
            <p:cNvSpPr txBox="1"/>
            <p:nvPr/>
          </p:nvSpPr>
          <p:spPr>
            <a:xfrm>
              <a:off x="734055" y="5080414"/>
              <a:ext cx="1394105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Heptagon - 7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5E62AB-53EB-4442-BF4B-EA91AB825661}"/>
                </a:ext>
              </a:extLst>
            </p:cNvPr>
            <p:cNvSpPr txBox="1"/>
            <p:nvPr/>
          </p:nvSpPr>
          <p:spPr>
            <a:xfrm>
              <a:off x="2219512" y="5080414"/>
              <a:ext cx="1394105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Octagon - 8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D1C852-C2FA-764F-873C-F38C3D1E2F37}"/>
                </a:ext>
              </a:extLst>
            </p:cNvPr>
            <p:cNvSpPr txBox="1"/>
            <p:nvPr/>
          </p:nvSpPr>
          <p:spPr>
            <a:xfrm>
              <a:off x="749822" y="6238360"/>
              <a:ext cx="1394105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Nonagon - 9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BFB8A4-0DE5-6642-8064-9E7336FE07DC}"/>
                </a:ext>
              </a:extLst>
            </p:cNvPr>
            <p:cNvSpPr txBox="1"/>
            <p:nvPr/>
          </p:nvSpPr>
          <p:spPr>
            <a:xfrm>
              <a:off x="2227394" y="6246243"/>
              <a:ext cx="1433526" cy="253916"/>
            </a:xfrm>
            <a:prstGeom prst="rect">
              <a:avLst/>
            </a:prstGeom>
            <a:solidFill>
              <a:srgbClr val="EDE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Decagon - 10 </a:t>
              </a:r>
              <a:r>
                <a:rPr lang="en-US" sz="1050" dirty="0" err="1"/>
                <a:t>ochr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6084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672D3B-77D5-4493-96A7-5987B92416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Onglau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Allanol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DE2FA-6172-4E94-88C8-CBB721B8C1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Mae </a:t>
            </a:r>
            <a:r>
              <a:rPr lang="en-GB" dirty="0" err="1"/>
              <a:t>onglau</a:t>
            </a:r>
            <a:r>
              <a:rPr lang="en-GB" dirty="0"/>
              <a:t> </a:t>
            </a:r>
            <a:r>
              <a:rPr lang="en-GB" dirty="0" err="1"/>
              <a:t>allanol</a:t>
            </a:r>
            <a:r>
              <a:rPr lang="en-GB" dirty="0"/>
              <a:t>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allan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polygon a </a:t>
            </a:r>
            <a:r>
              <a:rPr lang="en-GB" dirty="0" err="1"/>
              <a:t>wnaed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ymestyn</a:t>
            </a:r>
            <a:r>
              <a:rPr lang="en-GB" dirty="0"/>
              <a:t> un o ' r </a:t>
            </a:r>
            <a:r>
              <a:rPr lang="en-GB" dirty="0" err="1"/>
              <a:t>ochrau</a:t>
            </a:r>
            <a:r>
              <a:rPr lang="en-GB" dirty="0"/>
              <a:t>.
</a:t>
            </a:r>
            <a:r>
              <a:rPr lang="en-GB" b="1" dirty="0" err="1"/>
              <a:t>Swm</a:t>
            </a:r>
            <a:r>
              <a:rPr lang="en-GB" b="1" dirty="0"/>
              <a:t> </a:t>
            </a:r>
            <a:r>
              <a:rPr lang="en-GB" b="1" dirty="0" err="1"/>
              <a:t>yr</a:t>
            </a:r>
            <a:r>
              <a:rPr lang="en-GB" b="1" dirty="0"/>
              <a:t> </a:t>
            </a:r>
            <a:r>
              <a:rPr lang="en-GB" b="1" dirty="0" err="1"/>
              <a:t>holl</a:t>
            </a:r>
            <a:r>
              <a:rPr lang="en-GB" b="1" dirty="0"/>
              <a:t> </a:t>
            </a:r>
            <a:r>
              <a:rPr lang="en-GB" b="1" dirty="0" err="1"/>
              <a:t>onglau</a:t>
            </a:r>
            <a:r>
              <a:rPr lang="en-GB" b="1" dirty="0"/>
              <a:t> </a:t>
            </a:r>
            <a:r>
              <a:rPr lang="en-GB" b="1" dirty="0" err="1"/>
              <a:t>allanol</a:t>
            </a:r>
            <a:r>
              <a:rPr lang="en-GB" b="1" dirty="0"/>
              <a:t> = 360</a:t>
            </a:r>
            <a:r>
              <a:rPr lang="en-GB" b="1" baseline="30000" dirty="0"/>
              <a:t>o</a:t>
            </a:r>
          </a:p>
          <a:p>
            <a:endParaRPr lang="en-GB" baseline="30000" dirty="0"/>
          </a:p>
          <a:p>
            <a:r>
              <a:rPr lang="en-GB" dirty="0"/>
              <a:t>Pam?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byddwn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parhau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symud</a:t>
            </a:r>
            <a:r>
              <a:rPr lang="en-GB" dirty="0"/>
              <a:t> o </a:t>
            </a:r>
            <a:r>
              <a:rPr lang="en-GB" dirty="0" err="1"/>
              <a:t>amgylch</a:t>
            </a:r>
            <a:r>
              <a:rPr lang="en-GB" dirty="0"/>
              <a:t> y polygon,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ymestyn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ochrau</a:t>
            </a:r>
            <a:r>
              <a:rPr lang="en-GB" dirty="0"/>
              <a:t> a </a:t>
            </a:r>
            <a:r>
              <a:rPr lang="en-GB" dirty="0" err="1"/>
              <a:t>mesur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ongl</a:t>
            </a:r>
            <a:r>
              <a:rPr lang="en-GB" dirty="0"/>
              <a:t> </a:t>
            </a:r>
            <a:r>
              <a:rPr lang="en-GB" dirty="0" err="1"/>
              <a:t>allanol</a:t>
            </a:r>
            <a:r>
              <a:rPr lang="en-GB" dirty="0"/>
              <a:t>, </a:t>
            </a:r>
            <a:r>
              <a:rPr lang="en-GB" dirty="0" err="1"/>
              <a:t>rydym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pen draw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cylch</a:t>
            </a:r>
            <a:r>
              <a:rPr lang="en-GB" dirty="0"/>
              <a:t>,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cynnwys</a:t>
            </a:r>
            <a:r>
              <a:rPr lang="en-GB" dirty="0"/>
              <a:t> 360</a:t>
            </a:r>
            <a:r>
              <a:rPr lang="en-GB" baseline="30000" dirty="0"/>
              <a:t>o</a:t>
            </a:r>
            <a:r>
              <a:rPr lang="en-GB" dirty="0"/>
              <a:t>.</a:t>
            </a:r>
            <a:endParaRPr lang="en-GB" baseline="300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 descr="https://www.mathwarehouse.com/animated-gifs/">
            <a:extLst>
              <a:ext uri="{FF2B5EF4-FFF2-40B4-BE49-F238E27FC236}">
                <a16:creationId xmlns:a16="http://schemas.microsoft.com/office/drawing/2014/main" id="{EA8A1F65-69BA-462C-BD0B-AF68051EF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031" y="4553712"/>
            <a:ext cx="5193030" cy="207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1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CAAAEE-793A-460F-8D3B-A248DE462B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Maint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Pob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Ongl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Allanol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8B715F-EBCB-43C9-9520-C3503EF2F1E9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/>
              <a:lstStyle/>
              <a:p>
                <a:r>
                  <a:rPr lang="en-GB" dirty="0"/>
                  <a:t>Mae </a:t>
                </a:r>
                <a:r>
                  <a:rPr lang="en-GB" dirty="0" err="1"/>
                  <a:t>pob</a:t>
                </a:r>
                <a:r>
                  <a:rPr lang="en-GB" dirty="0"/>
                  <a:t> </a:t>
                </a:r>
                <a:r>
                  <a:rPr lang="en-GB" dirty="0" err="1"/>
                  <a:t>ongl</a:t>
                </a:r>
                <a:r>
                  <a:rPr lang="en-GB" dirty="0"/>
                  <a:t> </a:t>
                </a:r>
                <a:r>
                  <a:rPr lang="en-GB" dirty="0" err="1"/>
                  <a:t>fewnol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gyfartal</a:t>
                </a:r>
                <a:r>
                  <a:rPr lang="en-GB" dirty="0"/>
                  <a:t> </a:t>
                </a:r>
                <a:r>
                  <a:rPr lang="en-GB" dirty="0" err="1"/>
                  <a:t>ar</a:t>
                </a:r>
                <a:r>
                  <a:rPr lang="en-GB" dirty="0"/>
                  <a:t> </a:t>
                </a:r>
                <a:r>
                  <a:rPr lang="en-GB" dirty="0" err="1"/>
                  <a:t>gyfer</a:t>
                </a:r>
                <a:r>
                  <a:rPr lang="en-GB" dirty="0"/>
                  <a:t> </a:t>
                </a:r>
                <a:r>
                  <a:rPr lang="en-GB" dirty="0" err="1"/>
                  <a:t>polygonau</a:t>
                </a:r>
                <a:r>
                  <a:rPr lang="en-GB" dirty="0"/>
                  <a:t> </a:t>
                </a:r>
                <a:r>
                  <a:rPr lang="en-GB" dirty="0" err="1"/>
                  <a:t>rheolaidd</a:t>
                </a:r>
                <a:r>
                  <a:rPr lang="en-GB" dirty="0"/>
                  <a:t>, felly </a:t>
                </a:r>
                <a:r>
                  <a:rPr lang="en-GB" dirty="0" err="1"/>
                  <a:t>mae</a:t>
                </a:r>
                <a:r>
                  <a:rPr lang="en-GB" dirty="0"/>
                  <a:t> </a:t>
                </a:r>
                <a:r>
                  <a:rPr lang="en-GB" b="1" dirty="0" err="1"/>
                  <a:t>pob</a:t>
                </a:r>
                <a:r>
                  <a:rPr lang="en-GB" b="1" dirty="0"/>
                  <a:t> </a:t>
                </a:r>
                <a:r>
                  <a:rPr lang="en-GB" b="1" dirty="0" err="1"/>
                  <a:t>ongl</a:t>
                </a:r>
                <a:r>
                  <a:rPr lang="en-GB" b="1" dirty="0"/>
                  <a:t> </a:t>
                </a:r>
                <a:r>
                  <a:rPr lang="en-GB" b="1" dirty="0" err="1"/>
                  <a:t>allanol</a:t>
                </a:r>
                <a:r>
                  <a:rPr lang="en-GB" b="1" dirty="0"/>
                  <a:t> </a:t>
                </a:r>
                <a:r>
                  <a:rPr lang="en-GB" b="1" dirty="0" err="1"/>
                  <a:t>yn</a:t>
                </a:r>
                <a:r>
                  <a:rPr lang="en-GB" b="1" dirty="0"/>
                  <a:t> </a:t>
                </a:r>
                <a:r>
                  <a:rPr lang="en-GB" b="1" dirty="0" err="1"/>
                  <a:t>gyfartal</a:t>
                </a:r>
                <a:r>
                  <a:rPr lang="en-GB" dirty="0"/>
                  <a:t> </a:t>
                </a:r>
                <a:r>
                  <a:rPr lang="en-GB" dirty="0" err="1"/>
                  <a:t>hefyd</a:t>
                </a:r>
                <a:r>
                  <a:rPr lang="en-GB" dirty="0"/>
                  <a:t>.
</a:t>
                </a:r>
              </a:p>
              <a:p>
                <a:r>
                  <a:rPr lang="en-GB" dirty="0"/>
                  <a:t>I </a:t>
                </a:r>
                <a:r>
                  <a:rPr lang="en-GB" b="1" dirty="0" err="1"/>
                  <a:t>weithio</a:t>
                </a:r>
                <a:r>
                  <a:rPr lang="en-GB" b="1" dirty="0"/>
                  <a:t> </a:t>
                </a:r>
                <a:r>
                  <a:rPr lang="en-GB" b="1" dirty="0" err="1"/>
                  <a:t>allan</a:t>
                </a:r>
                <a:r>
                  <a:rPr lang="en-GB" b="1" dirty="0"/>
                  <a:t> </a:t>
                </a:r>
                <a:r>
                  <a:rPr lang="en-GB" b="1" dirty="0" err="1"/>
                  <a:t>maint</a:t>
                </a:r>
                <a:r>
                  <a:rPr lang="en-GB" b="1" dirty="0"/>
                  <a:t> </a:t>
                </a:r>
                <a:r>
                  <a:rPr lang="en-GB" b="1" dirty="0" err="1"/>
                  <a:t>pob</a:t>
                </a:r>
                <a:r>
                  <a:rPr lang="en-GB" b="1" dirty="0"/>
                  <a:t> </a:t>
                </a:r>
                <a:r>
                  <a:rPr lang="en-GB" b="1" dirty="0" err="1"/>
                  <a:t>ongl</a:t>
                </a:r>
                <a:r>
                  <a:rPr lang="en-GB" b="1" dirty="0"/>
                  <a:t> </a:t>
                </a:r>
                <a:r>
                  <a:rPr lang="en-GB" b="1" dirty="0" err="1"/>
                  <a:t>allanol</a:t>
                </a:r>
                <a:r>
                  <a:rPr lang="en-GB" dirty="0"/>
                  <a:t>, </a:t>
                </a:r>
                <a:r>
                  <a:rPr lang="en-GB" dirty="0" err="1"/>
                  <a:t>rydym</a:t>
                </a:r>
                <a:r>
                  <a:rPr lang="en-GB" dirty="0"/>
                  <a:t> </a:t>
                </a:r>
                <a:r>
                  <a:rPr lang="en-GB" dirty="0" err="1"/>
                  <a:t>yn</a:t>
                </a:r>
                <a:r>
                  <a:rPr lang="en-GB" dirty="0"/>
                  <a:t> </a:t>
                </a:r>
                <a:r>
                  <a:rPr lang="en-GB" dirty="0" err="1"/>
                  <a:t>defnyddio’r</a:t>
                </a:r>
                <a:r>
                  <a:rPr lang="en-GB" dirty="0"/>
                  <a:t> </a:t>
                </a:r>
                <a:r>
                  <a:rPr lang="en-GB" dirty="0" err="1"/>
                  <a:t>fformiwla</a:t>
                </a:r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pPr algn="ctr"/>
                <a:r>
                  <a:rPr lang="en-GB" sz="28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360 </a:t>
                </a:r>
                <a14:m>
                  <m:oMath xmlns:m="http://schemas.openxmlformats.org/officeDocument/2006/math">
                    <m:r>
                      <a:rPr lang="en-GB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sz="2800" b="1" dirty="0">
                    <a:ea typeface="Cambria Math" panose="02040503050406030204" pitchFamily="18" charset="0"/>
                  </a:rPr>
                  <a:t> nifer yr ochrau</a:t>
                </a:r>
                <a:endParaRPr lang="en-GB" sz="2800" b="1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18B715F-EBCB-43C9-9520-C3503EF2F1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761" t="-1685" r="-761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001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DB6243-04FF-4E9E-8C44-0F85CF9CFD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Defnyddio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Ongl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Allanol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556B99-7A28-40C2-A58B-DE0B831C3A44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 err="1"/>
                  <a:t>Yn</a:t>
                </a:r>
                <a:r>
                  <a:rPr lang="en-US" dirty="0"/>
                  <a:t> y </a:t>
                </a:r>
                <a:r>
                  <a:rPr lang="en-US" dirty="0" err="1"/>
                  <a:t>symudiad</a:t>
                </a:r>
                <a:r>
                  <a:rPr lang="en-US" dirty="0"/>
                  <a:t> </a:t>
                </a:r>
                <a:r>
                  <a:rPr lang="en-US" dirty="0" err="1"/>
                  <a:t>cyfan</a:t>
                </a:r>
                <a:r>
                  <a:rPr lang="en-US" dirty="0"/>
                  <a:t> </a:t>
                </a:r>
                <a:r>
                  <a:rPr lang="en-US" dirty="0" err="1"/>
                  <a:t>gwnaethom</a:t>
                </a:r>
                <a:r>
                  <a:rPr lang="en-US" dirty="0"/>
                  <a:t> 1 </a:t>
                </a:r>
                <a:r>
                  <a:rPr lang="en-US" dirty="0" err="1"/>
                  <a:t>cylchdro</a:t>
                </a:r>
                <a:r>
                  <a:rPr lang="en-US" dirty="0"/>
                  <a:t> </a:t>
                </a:r>
                <a:r>
                  <a:rPr lang="en-US" dirty="0" err="1"/>
                  <a:t>llawn</a:t>
                </a:r>
                <a:r>
                  <a:rPr lang="en-US" dirty="0"/>
                  <a:t>, </a:t>
                </a:r>
                <a:r>
                  <a:rPr lang="en-US" dirty="0" err="1"/>
                  <a:t>gan</a:t>
                </a:r>
                <a:r>
                  <a:rPr lang="en-US" dirty="0"/>
                  <a:t> </a:t>
                </a:r>
                <a:r>
                  <a:rPr lang="en-US" dirty="0" err="1"/>
                  <a:t>droi</a:t>
                </a:r>
                <a:r>
                  <a:rPr lang="en-US" dirty="0"/>
                  <a:t> 4 </a:t>
                </a:r>
                <a:r>
                  <a:rPr lang="en-US" dirty="0" err="1"/>
                  <a:t>gwaith</a:t>
                </a:r>
                <a:r>
                  <a:rPr lang="en-US" dirty="0"/>
                  <a:t>. Felly </a:t>
                </a:r>
                <a:r>
                  <a:rPr lang="en-US" dirty="0" err="1"/>
                  <a:t>mae'r</a:t>
                </a:r>
                <a:r>
                  <a:rPr lang="en-US" dirty="0"/>
                  <a:t> </a:t>
                </a:r>
                <a:r>
                  <a:rPr lang="en-US" dirty="0" err="1"/>
                  <a:t>ongl</a:t>
                </a:r>
                <a:r>
                  <a:rPr lang="en-US" dirty="0"/>
                  <a:t> </a:t>
                </a:r>
                <a:r>
                  <a:rPr lang="en-US" dirty="0" err="1"/>
                  <a:t>ar</a:t>
                </a:r>
                <a:r>
                  <a:rPr lang="en-US" dirty="0"/>
                  <a:t> </a:t>
                </a:r>
                <a:r>
                  <a:rPr lang="en-US" dirty="0" err="1"/>
                  <a:t>gyfer</a:t>
                </a:r>
                <a:r>
                  <a:rPr lang="en-US" dirty="0"/>
                  <a:t> </a:t>
                </a:r>
                <a:r>
                  <a:rPr lang="en-US" dirty="0" err="1"/>
                  <a:t>pob</a:t>
                </a:r>
                <a:r>
                  <a:rPr lang="en-US" dirty="0"/>
                  <a:t> </a:t>
                </a:r>
                <a:r>
                  <a:rPr lang="en-US" dirty="0" err="1"/>
                  <a:t>tro</a:t>
                </a:r>
                <a:r>
                  <a:rPr lang="en-US" dirty="0"/>
                  <a:t> </a:t>
                </a:r>
                <a:r>
                  <a:rPr lang="en-US" dirty="0" err="1"/>
                  <a:t>yn</a:t>
                </a:r>
                <a:r>
                  <a:rPr lang="en-US" dirty="0"/>
                  <a:t>
</a:t>
                </a:r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y-GB" sz="3600" b="0" i="1">
                            <a:latin typeface="Cambria Math" panose="02040503050406030204" pitchFamily="18" charset="0"/>
                          </a:rPr>
                          <m:t>360</m:t>
                        </m:r>
                        <m:r>
                          <a:rPr lang="it-IT" sz="3600" b="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°</m:t>
                        </m:r>
                      </m:num>
                      <m:den>
                        <m:r>
                          <a:rPr lang="cy-GB" sz="3600" b="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cy-GB" sz="3600" b="0" i="1">
                        <a:latin typeface="Cambria Math" panose="02040503050406030204" pitchFamily="18" charset="0"/>
                      </a:rPr>
                      <m:t>=90</m:t>
                    </m:r>
                    <m:r>
                      <a:rPr lang="it-IT" sz="3600" b="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endParaRPr lang="en-US" sz="3600" dirty="0"/>
              </a:p>
              <a:p>
                <a:endParaRPr lang="en-US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A556B99-7A28-40C2-A58B-DE0B831C3A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2"/>
                <a:stretch>
                  <a:fillRect l="-1899" t="-1401" r="-1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32C2AC51-D2AE-41A4-BD82-36BD01C7EF24}"/>
              </a:ext>
            </a:extLst>
          </p:cNvPr>
          <p:cNvGrpSpPr/>
          <p:nvPr/>
        </p:nvGrpSpPr>
        <p:grpSpPr>
          <a:xfrm>
            <a:off x="387357" y="2541255"/>
            <a:ext cx="4184644" cy="3338845"/>
            <a:chOff x="4354563" y="21415"/>
            <a:chExt cx="4561727" cy="35379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452A40-CBC5-45DA-8224-DCF41EE1CFE6}"/>
                </a:ext>
              </a:extLst>
            </p:cNvPr>
            <p:cNvSpPr/>
            <p:nvPr/>
          </p:nvSpPr>
          <p:spPr>
            <a:xfrm>
              <a:off x="4354563" y="316813"/>
              <a:ext cx="4561727" cy="307197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D81C75-B191-43B7-9A47-E78EA93B02D9}"/>
                </a:ext>
              </a:extLst>
            </p:cNvPr>
            <p:cNvSpPr/>
            <p:nvPr/>
          </p:nvSpPr>
          <p:spPr>
            <a:xfrm>
              <a:off x="5335746" y="690513"/>
              <a:ext cx="2599361" cy="2324573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Curved Connector 6">
              <a:extLst>
                <a:ext uri="{FF2B5EF4-FFF2-40B4-BE49-F238E27FC236}">
                  <a16:creationId xmlns:a16="http://schemas.microsoft.com/office/drawing/2014/main" id="{E6F8EADC-6A22-4CE5-8C42-84635E2C06EA}"/>
                </a:ext>
              </a:extLst>
            </p:cNvPr>
            <p:cNvCxnSpPr/>
            <p:nvPr/>
          </p:nvCxnSpPr>
          <p:spPr>
            <a:xfrm rot="5400000" flipH="1" flipV="1">
              <a:off x="4988662" y="609327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urved Connector 26">
              <a:extLst>
                <a:ext uri="{FF2B5EF4-FFF2-40B4-BE49-F238E27FC236}">
                  <a16:creationId xmlns:a16="http://schemas.microsoft.com/office/drawing/2014/main" id="{4BD3EE76-8C5F-432E-A06A-B9F3DD47B78D}"/>
                </a:ext>
              </a:extLst>
            </p:cNvPr>
            <p:cNvCxnSpPr/>
            <p:nvPr/>
          </p:nvCxnSpPr>
          <p:spPr>
            <a:xfrm rot="10800000" flipH="1" flipV="1">
              <a:off x="7366783" y="459301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urved Connector 27">
              <a:extLst>
                <a:ext uri="{FF2B5EF4-FFF2-40B4-BE49-F238E27FC236}">
                  <a16:creationId xmlns:a16="http://schemas.microsoft.com/office/drawing/2014/main" id="{F81D34C3-0612-499C-ABB3-97F53E3D1335}"/>
                </a:ext>
              </a:extLst>
            </p:cNvPr>
            <p:cNvCxnSpPr/>
            <p:nvPr/>
          </p:nvCxnSpPr>
          <p:spPr>
            <a:xfrm rot="16200000" flipH="1" flipV="1">
              <a:off x="7583521" y="2616663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urved Connector 28">
              <a:extLst>
                <a:ext uri="{FF2B5EF4-FFF2-40B4-BE49-F238E27FC236}">
                  <a16:creationId xmlns:a16="http://schemas.microsoft.com/office/drawing/2014/main" id="{D21FB309-FDEE-48DB-9889-C3252AEC5DC9}"/>
                </a:ext>
              </a:extLst>
            </p:cNvPr>
            <p:cNvCxnSpPr/>
            <p:nvPr/>
          </p:nvCxnSpPr>
          <p:spPr>
            <a:xfrm flipH="1" flipV="1">
              <a:off x="5119355" y="2763701"/>
              <a:ext cx="703172" cy="491849"/>
            </a:xfrm>
            <a:prstGeom prst="curvedConnector3">
              <a:avLst>
                <a:gd name="adj1" fmla="val 106983"/>
              </a:avLst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A73ADF2E-7580-4EEA-B24D-AF2D40A64EE7}"/>
                </a:ext>
              </a:extLst>
            </p:cNvPr>
            <p:cNvSpPr/>
            <p:nvPr/>
          </p:nvSpPr>
          <p:spPr>
            <a:xfrm rot="5400000">
              <a:off x="4942759" y="292254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562526A5-D737-436D-9BD1-4A7B023D9DD8}"/>
                </a:ext>
              </a:extLst>
            </p:cNvPr>
            <p:cNvSpPr/>
            <p:nvPr/>
          </p:nvSpPr>
          <p:spPr>
            <a:xfrm rot="10800000">
              <a:off x="7542120" y="316812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2971CDD-0ADC-45EC-8679-62BB174B7D08}"/>
                </a:ext>
              </a:extLst>
            </p:cNvPr>
            <p:cNvSpPr/>
            <p:nvPr/>
          </p:nvSpPr>
          <p:spPr>
            <a:xfrm rot="16200000">
              <a:off x="7542120" y="2545766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89E331E0-250E-4688-8622-17810E92D2F6}"/>
                </a:ext>
              </a:extLst>
            </p:cNvPr>
            <p:cNvSpPr/>
            <p:nvPr/>
          </p:nvSpPr>
          <p:spPr>
            <a:xfrm>
              <a:off x="4967319" y="2545765"/>
              <a:ext cx="785973" cy="835092"/>
            </a:xfrm>
            <a:prstGeom prst="arc">
              <a:avLst>
                <a:gd name="adj1" fmla="val 16111322"/>
                <a:gd name="adj2" fmla="val 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1333AD9-5732-4FC7-B437-0DB24AC11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86450" y="2547896"/>
              <a:ext cx="1348660" cy="67433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5C7BFCC-40FB-4B50-B601-680B0B739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431619"/>
              <a:ext cx="1348660" cy="67433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024FB0B-1DB3-4B1F-94BB-CBE90A418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260775" y="358579"/>
              <a:ext cx="1348660" cy="67433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19554C-E812-48B6-AB4A-79151781F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60775" y="2685045"/>
              <a:ext cx="1348660" cy="6743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47225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71D07-BD7F-4661-8F6B-23580EA728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Onglau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8B2B7-DC25-FE49-829D-02198A018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>
                <a:ea typeface="Cambria Math" panose="02040503050406030204" pitchFamily="18" charset="0"/>
              </a:rPr>
              <a:t>Cwblhewch</a:t>
            </a:r>
            <a:r>
              <a:rPr lang="en-GB" dirty="0">
                <a:ea typeface="Cambria Math" panose="02040503050406030204" pitchFamily="18" charset="0"/>
              </a:rPr>
              <a:t> y </a:t>
            </a:r>
            <a:r>
              <a:rPr lang="en-GB" dirty="0" err="1">
                <a:ea typeface="Cambria Math" panose="02040503050406030204" pitchFamily="18" charset="0"/>
              </a:rPr>
              <a:t>tabl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yn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eich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llyfrau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gwaith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trwy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lenwi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nifer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yr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ochrau</a:t>
            </a:r>
            <a:r>
              <a:rPr lang="en-GB" dirty="0">
                <a:ea typeface="Cambria Math" panose="02040503050406030204" pitchFamily="18" charset="0"/>
              </a:rPr>
              <a:t>, </a:t>
            </a:r>
            <a:r>
              <a:rPr lang="en-GB" dirty="0" err="1">
                <a:ea typeface="Cambria Math" panose="02040503050406030204" pitchFamily="18" charset="0"/>
              </a:rPr>
              <a:t>cyfanswm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yr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onglau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allanol</a:t>
            </a:r>
            <a:r>
              <a:rPr lang="en-GB" dirty="0">
                <a:ea typeface="Cambria Math" panose="02040503050406030204" pitchFamily="18" charset="0"/>
              </a:rPr>
              <a:t> a </a:t>
            </a:r>
            <a:r>
              <a:rPr lang="en-GB" dirty="0" err="1">
                <a:ea typeface="Cambria Math" panose="02040503050406030204" pitchFamily="18" charset="0"/>
              </a:rPr>
              <a:t>maint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pob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ongl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allanol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ar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gyfer</a:t>
            </a:r>
            <a:r>
              <a:rPr lang="en-GB" dirty="0">
                <a:ea typeface="Cambria Math" panose="02040503050406030204" pitchFamily="18" charset="0"/>
              </a:rPr>
              <a:t> y </a:t>
            </a:r>
            <a:r>
              <a:rPr lang="en-GB" dirty="0" err="1">
                <a:ea typeface="Cambria Math" panose="02040503050406030204" pitchFamily="18" charset="0"/>
              </a:rPr>
              <a:t>polygonau</a:t>
            </a:r>
            <a:r>
              <a:rPr lang="en-GB" dirty="0">
                <a:ea typeface="Cambria Math" panose="02040503050406030204" pitchFamily="18" charset="0"/>
              </a:rPr>
              <a:t> </a:t>
            </a:r>
            <a:r>
              <a:rPr lang="en-GB" dirty="0" err="1">
                <a:ea typeface="Cambria Math" panose="02040503050406030204" pitchFamily="18" charset="0"/>
              </a:rPr>
              <a:t>rheolaidd</a:t>
            </a:r>
            <a:r>
              <a:rPr lang="en-GB" dirty="0">
                <a:ea typeface="Cambria Math" panose="02040503050406030204" pitchFamily="18" charset="0"/>
              </a:rPr>
              <a:t> a </a:t>
            </a:r>
            <a:r>
              <a:rPr lang="en-GB" dirty="0" err="1">
                <a:ea typeface="Cambria Math" panose="02040503050406030204" pitchFamily="18" charset="0"/>
              </a:rPr>
              <a:t>roddir</a:t>
            </a:r>
            <a:r>
              <a:rPr lang="en-GB" dirty="0">
                <a:ea typeface="Cambria Math" panose="02040503050406030204" pitchFamily="18" charset="0"/>
              </a:rPr>
              <a:t>.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469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0DF443-DEB9-4FD0-8F87-EE09CFA938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Ffeithiau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Onglau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6D23547-3117-439D-8465-D0988BD09425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 err="1"/>
                  <a:t>Gallwn</a:t>
                </a:r>
                <a:r>
                  <a:rPr lang="en-GB" dirty="0"/>
                  <a:t> </a:t>
                </a:r>
                <a:r>
                  <a:rPr lang="en-GB" dirty="0" err="1"/>
                  <a:t>gyfrifo</a:t>
                </a:r>
                <a:r>
                  <a:rPr lang="en-GB" dirty="0"/>
                  <a:t> </a:t>
                </a:r>
                <a:r>
                  <a:rPr lang="en-GB" dirty="0" err="1"/>
                  <a:t>ongl</a:t>
                </a:r>
                <a:r>
                  <a:rPr lang="en-GB" dirty="0"/>
                  <a:t> </a:t>
                </a:r>
                <a:r>
                  <a:rPr lang="en-GB" dirty="0" err="1"/>
                  <a:t>allanol</a:t>
                </a:r>
                <a:r>
                  <a:rPr lang="en-GB" dirty="0"/>
                  <a:t> </a:t>
                </a:r>
                <a:r>
                  <a:rPr lang="en-GB" dirty="0" err="1"/>
                  <a:t>unrhyw</a:t>
                </a:r>
                <a:r>
                  <a:rPr lang="en-GB" dirty="0"/>
                  <a:t> polygon </a:t>
                </a:r>
                <a:r>
                  <a:rPr lang="en-GB" dirty="0" err="1"/>
                  <a:t>gan</a:t>
                </a:r>
                <a:r>
                  <a:rPr lang="en-GB" dirty="0"/>
                  <a:t> </a:t>
                </a:r>
                <a:r>
                  <a:rPr lang="en-GB" dirty="0" err="1"/>
                  <a:t>ddefnyddio'r</a:t>
                </a:r>
                <a:r>
                  <a:rPr lang="en-GB" dirty="0"/>
                  <a:t> </a:t>
                </a:r>
                <a:r>
                  <a:rPr lang="en-GB" dirty="0" err="1"/>
                  <a:t>fformiwla</a:t>
                </a:r>
                <a:r>
                  <a:rPr lang="en-GB" dirty="0"/>
                  <a:t>:  </a:t>
                </a:r>
                <a:r>
                  <a:rPr lang="en-GB" b="1" dirty="0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360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8DB40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GB" b="1" dirty="0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GB" b="1" dirty="0" err="1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nifer</a:t>
                </a:r>
                <a:r>
                  <a:rPr lang="en-GB" b="1" dirty="0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GB" b="1" dirty="0" err="1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yr</a:t>
                </a:r>
                <a:r>
                  <a:rPr lang="en-GB" b="1" dirty="0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GB" b="1" dirty="0" err="1">
                    <a:solidFill>
                      <a:srgbClr val="8DB403"/>
                    </a:solidFill>
                    <a:ea typeface="Cambria Math" panose="02040503050406030204" pitchFamily="18" charset="0"/>
                  </a:rPr>
                  <a:t>ochrau</a:t>
                </a:r>
                <a:endParaRPr lang="en-GB" b="1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 algn="l"/>
                <a:endParaRPr lang="en-GB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6D23547-3117-439D-8465-D0988BD094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761" t="-1685" r="-761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0789B5-68F4-4986-AD74-AA0CA566F085}"/>
              </a:ext>
            </a:extLst>
          </p:cNvPr>
          <p:cNvSpPr txBox="1"/>
          <p:nvPr/>
        </p:nvSpPr>
        <p:spPr>
          <a:xfrm>
            <a:off x="6283462" y="3282748"/>
            <a:ext cx="2674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A </a:t>
            </a:r>
            <a:r>
              <a:rPr lang="en-GB" sz="2000" dirty="0" err="1">
                <a:latin typeface="Century Gothic" panose="020B0502020202020204" pitchFamily="34" charset="0"/>
              </a:rPr>
              <a:t>allwn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ni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ailysgrifennu'r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rhaglen</a:t>
            </a:r>
            <a:r>
              <a:rPr lang="en-GB" sz="2000" dirty="0">
                <a:latin typeface="Century Gothic" panose="020B0502020202020204" pitchFamily="34" charset="0"/>
              </a:rPr>
              <a:t> Turtle </a:t>
            </a:r>
            <a:r>
              <a:rPr lang="en-GB" sz="2000" dirty="0" err="1">
                <a:latin typeface="Century Gothic" panose="020B0502020202020204" pitchFamily="34" charset="0"/>
              </a:rPr>
              <a:t>i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greu'r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holl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siapiau</a:t>
            </a:r>
            <a:r>
              <a:rPr lang="en-GB" sz="2000" dirty="0">
                <a:latin typeface="Century Gothic" panose="020B0502020202020204" pitchFamily="34" charset="0"/>
              </a:rPr>
              <a:t> 2D </a:t>
            </a:r>
            <a:r>
              <a:rPr lang="en-GB" sz="2000" dirty="0" err="1">
                <a:latin typeface="Century Gothic" panose="020B0502020202020204" pitchFamily="34" charset="0"/>
              </a:rPr>
              <a:t>hyn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yn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seiliedig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ar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eu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nifer</a:t>
            </a:r>
            <a:r>
              <a:rPr lang="en-GB" sz="2000" dirty="0">
                <a:latin typeface="Century Gothic" panose="020B0502020202020204" pitchFamily="34" charset="0"/>
              </a:rPr>
              <a:t> o </a:t>
            </a:r>
            <a:r>
              <a:rPr lang="en-GB" sz="2000" dirty="0" err="1">
                <a:latin typeface="Century Gothic" panose="020B0502020202020204" pitchFamily="34" charset="0"/>
              </a:rPr>
              <a:t>ochrau</a:t>
            </a:r>
            <a:r>
              <a:rPr lang="en-GB" sz="2000" dirty="0">
                <a:latin typeface="Century Gothic" panose="020B0502020202020204" pitchFamily="34" charset="0"/>
              </a:rPr>
              <a:t>?
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E9E7A0A-71F7-4030-B811-91243CB3EC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1768267"/>
                  </p:ext>
                </p:extLst>
              </p:nvPr>
            </p:nvGraphicFramePr>
            <p:xfrm>
              <a:off x="388938" y="2892349"/>
              <a:ext cx="5894523" cy="38709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964841">
                      <a:extLst>
                        <a:ext uri="{9D8B030D-6E8A-4147-A177-3AD203B41FA5}">
                          <a16:colId xmlns:a16="http://schemas.microsoft.com/office/drawing/2014/main" val="2893123290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2812545004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3137701010"/>
                        </a:ext>
                      </a:extLst>
                    </a:gridCol>
                  </a:tblGrid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Gradd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Ongl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Siâp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5521927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3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120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Triongl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640107"/>
                      </a:ext>
                    </a:extLst>
                  </a:tr>
                  <a:tr h="62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4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90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Sgwâr</a:t>
                          </a:r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 / </a:t>
                          </a:r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Petryal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124331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baseline="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5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72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Pentagon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1429250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6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60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Hecsagon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0995383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baseline="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7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51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Heptagon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796194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8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45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Octagon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823091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9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40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Nonagon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4400175"/>
                      </a:ext>
                    </a:extLst>
                  </a:tr>
                  <a:tr h="351000"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360 </a:t>
                          </a:r>
                          <a14:m>
                            <m:oMath xmlns:m="http://schemas.openxmlformats.org/officeDocument/2006/math">
                              <m:r>
                                <a:rPr lang="en-GB" sz="20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÷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10</a:t>
                          </a:r>
                          <a:endParaRPr lang="en-GB" sz="2000" kern="1200" dirty="0">
                            <a:solidFill>
                              <a:schemeClr val="tx1"/>
                            </a:solidFill>
                            <a:latin typeface="Century Gothic" panose="020B0502020202020204" pitchFamily="34" charset="0"/>
                            <a:ea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36</a:t>
                          </a:r>
                          <a14:m>
                            <m:oMath xmlns:m="http://schemas.openxmlformats.org/officeDocument/2006/math">
                              <m: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en-GB" sz="2000" dirty="0">
                              <a:latin typeface="Century Gothic" panose="020B0502020202020204" pitchFamily="34" charset="0"/>
                              <a:ea typeface="Cambria Math" panose="02040503050406030204" pitchFamily="18" charset="0"/>
                            </a:rPr>
                            <a:t> 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Decagon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69258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E9E7A0A-71F7-4030-B811-91243CB3EC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1768267"/>
                  </p:ext>
                </p:extLst>
              </p:nvPr>
            </p:nvGraphicFramePr>
            <p:xfrm>
              <a:off x="388938" y="2892349"/>
              <a:ext cx="5894523" cy="38709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964841">
                      <a:extLst>
                        <a:ext uri="{9D8B030D-6E8A-4147-A177-3AD203B41FA5}">
                          <a16:colId xmlns:a16="http://schemas.microsoft.com/office/drawing/2014/main" val="2893123290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2812545004"/>
                        </a:ext>
                      </a:extLst>
                    </a:gridCol>
                    <a:gridCol w="1964841">
                      <a:extLst>
                        <a:ext uri="{9D8B030D-6E8A-4147-A177-3AD203B41FA5}">
                          <a16:colId xmlns:a16="http://schemas.microsoft.com/office/drawing/2014/main" val="313770101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Gradd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Ongl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Siâp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055219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3125" r="-200645" b="-7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03125" r="-100645" b="-7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Triongl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4640107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18182" r="-200645" b="-35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118182" r="-100645" b="-35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Sgwâr</a:t>
                          </a:r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 / </a:t>
                          </a:r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Petryal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112433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87097" r="-200645" b="-5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87097" r="-100645" b="-532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Pentagon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7142925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71875" r="-200645" b="-4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471875" r="-100645" b="-4156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 err="1">
                              <a:latin typeface="Century Gothic" panose="020B0502020202020204" pitchFamily="34" charset="0"/>
                            </a:rPr>
                            <a:t>Hecsagon</a:t>
                          </a:r>
                          <a:endParaRPr lang="en-GB" sz="2000" dirty="0">
                            <a:latin typeface="Century Gothic" panose="020B0502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2099538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590323" r="-200645" b="-3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590323" r="-100645" b="-3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Heptagon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079619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90323" r="-200645" b="-2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90323" r="-100645" b="-2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Octagon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182309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765625" r="-200645" b="-1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65625" r="-100645" b="-1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Nonagon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440017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893548" r="-200645" b="-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893548" r="-100645" b="-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2000" dirty="0">
                              <a:latin typeface="Century Gothic" panose="020B0502020202020204" pitchFamily="34" charset="0"/>
                            </a:rPr>
                            <a:t>Decagon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692586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73682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F1B958-2BC5-4857-9312-769AC41E51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Awtomeiddio’r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Onglau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81AFA-7534-4BF1-B96D-C16E7CEF6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Mae </a:t>
            </a:r>
            <a:r>
              <a:rPr lang="en-GB" dirty="0" err="1"/>
              <a:t>angen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ofyn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defnyddiwr</a:t>
            </a:r>
            <a:r>
              <a:rPr lang="en-GB" dirty="0"/>
              <a:t> </a:t>
            </a:r>
            <a:r>
              <a:rPr lang="en-GB" dirty="0" err="1"/>
              <a:t>sawl</a:t>
            </a:r>
            <a:r>
              <a:rPr lang="en-GB" dirty="0"/>
              <a:t> </a:t>
            </a:r>
            <a:r>
              <a:rPr lang="en-GB" dirty="0" err="1"/>
              <a:t>ochr</a:t>
            </a:r>
            <a:r>
              <a:rPr lang="en-GB" dirty="0"/>
              <a:t>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siâp</a:t>
            </a:r>
            <a:r>
              <a:rPr lang="en-GB" dirty="0"/>
              <a:t> y </a:t>
            </a:r>
            <a:r>
              <a:rPr lang="en-GB" dirty="0" err="1"/>
              <a:t>maen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am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dynnu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.
</a:t>
            </a:r>
            <a:r>
              <a:rPr lang="en-GB" dirty="0" err="1"/>
              <a:t>Rydym</a:t>
            </a:r>
            <a:r>
              <a:rPr lang="en-GB" dirty="0"/>
              <a:t> </a:t>
            </a:r>
            <a:r>
              <a:rPr lang="en-GB" dirty="0" err="1"/>
              <a:t>wedyn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b="1" dirty="0" err="1"/>
              <a:t>storio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ateb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b="1" dirty="0" err="1"/>
              <a:t>newidyn</a:t>
            </a:r>
            <a:r>
              <a:rPr lang="en-GB" dirty="0"/>
              <a:t>.
</a:t>
            </a:r>
            <a:r>
              <a:rPr lang="en-GB" b="1" dirty="0" err="1"/>
              <a:t>Defnyddiwch</a:t>
            </a:r>
            <a:r>
              <a:rPr lang="en-GB" b="1" dirty="0"/>
              <a:t> y </a:t>
            </a:r>
            <a:r>
              <a:rPr lang="en-GB" b="1" dirty="0" err="1"/>
              <a:t>newidyn</a:t>
            </a:r>
            <a:r>
              <a:rPr lang="en-GB" b="1" dirty="0"/>
              <a:t> </a:t>
            </a:r>
            <a:r>
              <a:rPr lang="en-GB" dirty="0" err="1"/>
              <a:t>hwnnw</a:t>
            </a:r>
            <a:r>
              <a:rPr lang="en-GB" dirty="0"/>
              <a:t> </a:t>
            </a:r>
            <a:r>
              <a:rPr lang="en-GB" dirty="0" err="1"/>
              <a:t>wrth</a:t>
            </a:r>
            <a:r>
              <a:rPr lang="en-GB" dirty="0"/>
              <a:t> </a:t>
            </a:r>
            <a:r>
              <a:rPr lang="en-GB" dirty="0" err="1"/>
              <a:t>gyfrifo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fformiwla</a:t>
            </a:r>
            <a:r>
              <a:rPr lang="en-GB" dirty="0"/>
              <a:t> </a:t>
            </a:r>
            <a:r>
              <a:rPr lang="en-GB" dirty="0" err="1"/>
              <a:t>ongl</a:t>
            </a:r>
            <a:r>
              <a:rPr lang="en-GB" dirty="0"/>
              <a:t> </a:t>
            </a:r>
            <a:r>
              <a:rPr lang="en-GB" dirty="0" err="1"/>
              <a:t>allanol</a:t>
            </a:r>
            <a:r>
              <a:rPr lang="en-GB" dirty="0"/>
              <a:t> 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corff</a:t>
            </a:r>
            <a:r>
              <a:rPr lang="en-GB" dirty="0"/>
              <a:t> y </a:t>
            </a:r>
            <a:r>
              <a:rPr lang="en-GB" dirty="0" err="1"/>
              <a:t>dolen</a:t>
            </a:r>
            <a:r>
              <a:rPr lang="en-GB" dirty="0"/>
              <a:t>.</a:t>
            </a:r>
            <a:r>
              <a:rPr lang="en-GB" b="1" dirty="0"/>
              <a:t>
</a:t>
            </a:r>
            <a:r>
              <a:rPr lang="en-GB" dirty="0"/>
              <a:t>A </a:t>
            </a:r>
            <a:r>
              <a:rPr lang="en-GB" dirty="0" err="1"/>
              <a:t>hefyd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rhan</a:t>
            </a:r>
            <a:r>
              <a:rPr lang="en-GB" dirty="0"/>
              <a:t> </a:t>
            </a:r>
            <a:r>
              <a:rPr lang="en-GB" b="1" dirty="0"/>
              <a:t>range</a:t>
            </a:r>
            <a:r>
              <a:rPr lang="en-GB" dirty="0"/>
              <a:t> y </a:t>
            </a:r>
            <a:r>
              <a:rPr lang="en-GB" dirty="0" err="1"/>
              <a:t>ddolen</a:t>
            </a:r>
            <a:r>
              <a:rPr lang="en-GB" dirty="0"/>
              <a:t>.
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8399D-72BD-47D7-BF11-CF2FB81A0355}"/>
              </a:ext>
            </a:extLst>
          </p:cNvPr>
          <p:cNvSpPr txBox="1"/>
          <p:nvPr/>
        </p:nvSpPr>
        <p:spPr>
          <a:xfrm>
            <a:off x="721656" y="4250179"/>
            <a:ext cx="638971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pen = turtle.Turtle()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pen.shape("</a:t>
            </a:r>
            <a:r>
              <a:rPr lang="en-GB" sz="1700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sz="17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GB" sz="17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= int(input(</a:t>
            </a:r>
            <a:r>
              <a:rPr lang="en-GB" sz="1700" dirty="0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GB" sz="1700" dirty="0" err="1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sawl</a:t>
            </a:r>
            <a:r>
              <a:rPr lang="en-GB" sz="1700" dirty="0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700" dirty="0" err="1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ochr</a:t>
            </a:r>
            <a:r>
              <a:rPr lang="en-GB" sz="1700" dirty="0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700" dirty="0" err="1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ydych</a:t>
            </a:r>
            <a:r>
              <a:rPr lang="en-GB" sz="1700" dirty="0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chi </a:t>
            </a:r>
            <a:r>
              <a:rPr lang="en-GB" sz="1700" dirty="0" err="1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eisiau</a:t>
            </a:r>
            <a:r>
              <a:rPr lang="en-GB" sz="1700" dirty="0">
                <a:solidFill>
                  <a:schemeClr val="accent1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?"</a:t>
            </a:r>
            <a:r>
              <a:rPr lang="en-GB" sz="17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pen.pendown()</a:t>
            </a:r>
          </a:p>
          <a:p>
            <a:r>
              <a:rPr lang="en-GB" sz="17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GB" sz="1700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sz="17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</a:t>
            </a:r>
            <a:r>
              <a:rPr lang="en-GB" sz="17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GB" sz="1700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pen.forward(100)</a:t>
            </a:r>
          </a:p>
          <a:p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    pen.left(360/</a:t>
            </a:r>
            <a:r>
              <a:rPr lang="en-GB" sz="17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GB" sz="17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AEADCBA5-A8CB-4E96-B88E-8A4FE00EDF5D}"/>
              </a:ext>
            </a:extLst>
          </p:cNvPr>
          <p:cNvSpPr/>
          <p:nvPr/>
        </p:nvSpPr>
        <p:spPr>
          <a:xfrm>
            <a:off x="6719077" y="5073283"/>
            <a:ext cx="1862215" cy="1599015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8D2A025-4855-4149-962C-69FF713204A0}"/>
                  </a:ext>
                </a:extLst>
              </p:cNvPr>
              <p:cNvSpPr/>
              <p:nvPr/>
            </p:nvSpPr>
            <p:spPr>
              <a:xfrm>
                <a:off x="6822034" y="5364958"/>
                <a:ext cx="1656299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chemeClr val="tx1"/>
                    </a:solidFill>
                    <a:latin typeface="Century Gothic" panose="020B0502020202020204" pitchFamily="34" charset="0"/>
                    <a:ea typeface="Cambria Math" panose="02040503050406030204" pitchFamily="18" charset="0"/>
                  </a:rPr>
                  <a:t>360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GB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  <a:latin typeface="Century Gothic" panose="020B0502020202020204" pitchFamily="34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GB" sz="2000" dirty="0">
                    <a:solidFill>
                      <a:schemeClr val="tx1"/>
                    </a:solidFill>
                    <a:latin typeface="Century Gothic" panose="020B0502020202020204" pitchFamily="34" charset="0"/>
                    <a:ea typeface="Cambria Math" panose="02040503050406030204" pitchFamily="18" charset="0"/>
                  </a:rPr>
                  <a:t>ochrau</a:t>
                </a:r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8D2A025-4855-4149-962C-69FF71320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2034" y="5364958"/>
                <a:ext cx="1656299" cy="1015663"/>
              </a:xfrm>
              <a:prstGeom prst="rect">
                <a:avLst/>
              </a:prstGeom>
              <a:blipFill>
                <a:blip r:embed="rId2"/>
                <a:stretch>
                  <a:fillRect t="-2469" b="-9877"/>
                </a:stretch>
              </a:blipFill>
            </p:spPr>
            <p:txBody>
              <a:bodyPr/>
              <a:lstStyle/>
              <a:p>
                <a:r>
                  <a:rPr lang="cy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989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AB6DF1-D5A3-B444-818C-F7273CCB9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Llinellau</a:t>
            </a:r>
            <a:r>
              <a:rPr lang="en-US" dirty="0"/>
              <a:t> </a:t>
            </a:r>
            <a:r>
              <a:rPr lang="en-US" dirty="0" err="1"/>
              <a:t>Cymesuredd</a:t>
            </a:r>
            <a:endParaRPr lang="en-US" dirty="0"/>
          </a:p>
          <a:p>
            <a:r>
              <a:rPr lang="en-GB" dirty="0">
                <a:solidFill>
                  <a:srgbClr val="8DB403"/>
                </a:solidFill>
              </a:rPr>
              <a:t>(Lines of Symmetry) </a:t>
            </a:r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82054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6E9624-89DF-4223-A275-258600A13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Mewnbwn</a:t>
            </a:r>
            <a:r>
              <a:rPr lang="en-GB" dirty="0">
                <a:solidFill>
                  <a:srgbClr val="8DB403"/>
                </a:solidFill>
              </a:rPr>
              <a:t> a </a:t>
            </a:r>
            <a:r>
              <a:rPr lang="en-GB" dirty="0" err="1">
                <a:solidFill>
                  <a:srgbClr val="8DB403"/>
                </a:solidFill>
              </a:rPr>
              <a:t>Newidynnau</a:t>
            </a:r>
            <a:r>
              <a:rPr lang="en-GB" dirty="0">
                <a:solidFill>
                  <a:srgbClr val="8DB403"/>
                </a:solidFill>
              </a:rPr>
              <a:t> </a:t>
            </a:r>
          </a:p>
          <a:p>
            <a:r>
              <a:rPr lang="en-GB" dirty="0">
                <a:solidFill>
                  <a:srgbClr val="8DB403"/>
                </a:solidFill>
              </a:rPr>
              <a:t>(Input and Variables)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E837A-6C71-438F-A488-8131C6AD81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sawl</a:t>
            </a:r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ochr</a:t>
            </a:r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ydych</a:t>
            </a:r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chi </a:t>
            </a:r>
            <a:r>
              <a:rPr lang="en-US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eisiau</a:t>
            </a:r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?"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endParaRPr lang="en-GB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568FC74-32A0-412C-B861-A53DFE200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16810"/>
              </p:ext>
            </p:extLst>
          </p:nvPr>
        </p:nvGraphicFramePr>
        <p:xfrm>
          <a:off x="449847" y="2627875"/>
          <a:ext cx="8209910" cy="40233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000818">
                  <a:extLst>
                    <a:ext uri="{9D8B030D-6E8A-4147-A177-3AD203B41FA5}">
                      <a16:colId xmlns:a16="http://schemas.microsoft.com/office/drawing/2014/main" val="1747332169"/>
                    </a:ext>
                  </a:extLst>
                </a:gridCol>
                <a:gridCol w="4209092">
                  <a:extLst>
                    <a:ext uri="{9D8B030D-6E8A-4147-A177-3AD203B41FA5}">
                      <a16:colId xmlns:a16="http://schemas.microsoft.com/office/drawing/2014/main" val="912822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rgbClr val="FF9300"/>
                          </a:solidFill>
                          <a:latin typeface="Century Gothic" panose="020B0502020202020204" pitchFamily="34" charset="0"/>
                        </a:rPr>
                        <a:t>ochrau</a:t>
                      </a:r>
                      <a:endParaRPr lang="en-GB" sz="2000" b="0" dirty="0">
                        <a:solidFill>
                          <a:srgbClr val="FF93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newidyn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fydd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storio'r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ateb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Newidyn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yw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enw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sy'n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storio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gwerth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rhywbeth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30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input</a:t>
                      </a:r>
                      <a:endParaRPr lang="en-GB" sz="2000" b="0" dirty="0">
                        <a:solidFill>
                          <a:srgbClr val="7030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gorchymyn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fydd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gofyn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cwestiwn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' r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defnyddiwr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Bydd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gwerth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bob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amser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destun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312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int</a:t>
                      </a:r>
                      <a:endParaRPr lang="en-GB" sz="2000" b="0" dirty="0">
                        <a:solidFill>
                          <a:srgbClr val="7030A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gorchymyn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newid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destun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rif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
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7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sawl</a:t>
                      </a:r>
                      <a:r>
                        <a:rPr lang="en-US" sz="2000" dirty="0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ochr</a:t>
                      </a:r>
                      <a:r>
                        <a:rPr lang="en-US" sz="2000" dirty="0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ydych</a:t>
                      </a:r>
                      <a:r>
                        <a:rPr lang="en-US" sz="2000" dirty="0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 chi </a:t>
                      </a:r>
                      <a:r>
                        <a:rPr lang="en-US" sz="2000" dirty="0" err="1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eisiau</a:t>
                      </a:r>
                      <a:r>
                        <a:rPr lang="en-US" sz="2000" dirty="0">
                          <a:solidFill>
                            <a:srgbClr val="7CAA07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cwestiwn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ydych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am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ofyn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i'r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defnyddiwr</a:t>
                      </a:r>
                      <a:r>
                        <a:rPr lang="en-GB" sz="2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
</a:t>
                      </a:r>
                      <a:endParaRPr lang="en-GB" sz="20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240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02011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91C593-3D8B-40DE-A3D6-9D62423121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Sut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Mae’n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Gweithio</a:t>
            </a:r>
            <a:r>
              <a:rPr lang="en-GB" dirty="0">
                <a:solidFill>
                  <a:srgbClr val="8DB403"/>
                </a:solidFill>
              </a:rPr>
              <a:t>?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6C899-135F-7F4E-BB80-D61C984714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Pan </a:t>
            </a:r>
            <a:r>
              <a:rPr lang="en-GB" dirty="0" err="1"/>
              <a:t>fyddwch</a:t>
            </a:r>
            <a:r>
              <a:rPr lang="en-GB" dirty="0"/>
              <a:t> </a:t>
            </a:r>
            <a:r>
              <a:rPr lang="en-GB" dirty="0" err="1"/>
              <a:t>chi'n</a:t>
            </a:r>
            <a:r>
              <a:rPr lang="en-GB" dirty="0"/>
              <a:t> </a:t>
            </a:r>
            <a:r>
              <a:rPr lang="en-GB" dirty="0" err="1"/>
              <a:t>rhedeg</a:t>
            </a:r>
            <a:r>
              <a:rPr lang="en-GB" dirty="0"/>
              <a:t> y cod,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annog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sgrin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nodi</a:t>
            </a:r>
            <a:r>
              <a:rPr lang="en-GB" dirty="0"/>
              <a:t> </a:t>
            </a:r>
            <a:r>
              <a:rPr lang="en-GB" dirty="0" err="1"/>
              <a:t>nifer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ochrau</a:t>
            </a:r>
            <a:r>
              <a:rPr lang="en-GB" dirty="0"/>
              <a:t>.
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3831F-29C0-5548-8969-AA2193871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2" r="7575"/>
          <a:stretch/>
        </p:blipFill>
        <p:spPr>
          <a:xfrm>
            <a:off x="346333" y="3105785"/>
            <a:ext cx="8451334" cy="27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50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527D26-DFC9-45B1-BE9D-40A997E1A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Canlyniad</a:t>
            </a:r>
            <a:r>
              <a:rPr lang="en-GB" dirty="0">
                <a:solidFill>
                  <a:srgbClr val="8DB403"/>
                </a:solidFill>
              </a:rPr>
              <a:t>
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CB291-BE36-4CC5-ADEB-9F504E1177A9}"/>
              </a:ext>
            </a:extLst>
          </p:cNvPr>
          <p:cNvSpPr txBox="1"/>
          <p:nvPr/>
        </p:nvSpPr>
        <p:spPr>
          <a:xfrm>
            <a:off x="5977719" y="2355742"/>
            <a:ext cx="2809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Century Gothic" panose="020B0502020202020204" pitchFamily="34" charset="0"/>
              </a:rPr>
              <a:t>Unwaith</a:t>
            </a:r>
            <a:r>
              <a:rPr lang="en-GB" sz="2000" dirty="0">
                <a:latin typeface="Century Gothic" panose="020B0502020202020204" pitchFamily="34" charset="0"/>
              </a:rPr>
              <a:t> y </a:t>
            </a:r>
            <a:r>
              <a:rPr lang="en-GB" sz="2000" dirty="0" err="1">
                <a:latin typeface="Century Gothic" panose="020B0502020202020204" pitchFamily="34" charset="0"/>
              </a:rPr>
              <a:t>bydd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nifer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yr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ochrau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wedi'u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cofnodi</a:t>
            </a:r>
            <a:r>
              <a:rPr lang="en-GB" sz="2000" dirty="0"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latin typeface="Century Gothic" panose="020B0502020202020204" pitchFamily="34" charset="0"/>
              </a:rPr>
              <a:t>mae'r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crwban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yn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llunio’r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siâp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ar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eich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cyfer</a:t>
            </a:r>
            <a:r>
              <a:rPr lang="en-GB" sz="2000" dirty="0">
                <a:latin typeface="Century Gothic" panose="020B0502020202020204" pitchFamily="34" charset="0"/>
              </a:rPr>
              <a:t> chi.
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0F86C-5C1C-C746-8118-BCE60548C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60" y="2767263"/>
            <a:ext cx="5578983" cy="328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1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B2BD79-54C5-4C40-8F14-0D27976137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Lluniwch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Unrhyw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Siâp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DA951-E711-714F-AC16-5A635B6FF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Mae‘r</a:t>
            </a:r>
            <a:r>
              <a:rPr lang="en-GB" dirty="0"/>
              <a:t> cod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roi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chi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drefn</a:t>
            </a:r>
            <a:r>
              <a:rPr lang="en-GB" dirty="0"/>
              <a:t> </a:t>
            </a:r>
            <a:r>
              <a:rPr lang="en-GB" dirty="0" err="1"/>
              <a:t>cywir</a:t>
            </a:r>
            <a:r>
              <a:rPr lang="en-GB" dirty="0"/>
              <a:t>.
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seiliedig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ydym</a:t>
            </a:r>
            <a:r>
              <a:rPr lang="en-GB" dirty="0"/>
              <a:t>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ddysgu</a:t>
            </a:r>
            <a:r>
              <a:rPr lang="en-GB" dirty="0"/>
              <a:t>, </a:t>
            </a:r>
            <a:r>
              <a:rPr lang="en-GB" dirty="0" err="1"/>
              <a:t>aildrefnu’r</a:t>
            </a:r>
            <a:r>
              <a:rPr lang="en-GB" dirty="0"/>
              <a:t> cod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iddo</a:t>
            </a:r>
            <a:r>
              <a:rPr lang="en-GB" dirty="0"/>
              <a:t> </a:t>
            </a:r>
            <a:r>
              <a:rPr lang="en-GB" dirty="0" err="1"/>
              <a:t>weithio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06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9DA70C-509D-47E8-B5C5-4698309BA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 Estyn: </a:t>
            </a:r>
            <a:r>
              <a:rPr lang="en-GB" dirty="0" err="1">
                <a:solidFill>
                  <a:srgbClr val="8DB403"/>
                </a:solidFill>
              </a:rPr>
              <a:t>Lliwiwch</a:t>
            </a:r>
            <a:r>
              <a:rPr lang="en-GB" dirty="0">
                <a:solidFill>
                  <a:srgbClr val="8DB403"/>
                </a:solidFill>
              </a:rPr>
              <a:t> Y </a:t>
            </a:r>
            <a:r>
              <a:rPr lang="en-GB" dirty="0" err="1">
                <a:solidFill>
                  <a:srgbClr val="8DB403"/>
                </a:solidFill>
              </a:rPr>
              <a:t>Siâp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6C393-935C-0245-9E55-08E950875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Gofynnwch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defnyddiwr</a:t>
            </a:r>
            <a:r>
              <a:rPr lang="en-GB" dirty="0"/>
              <a:t> pa </a:t>
            </a:r>
            <a:r>
              <a:rPr lang="en-GB" dirty="0" err="1"/>
              <a:t>liw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hoffen</a:t>
            </a:r>
            <a:r>
              <a:rPr lang="en-GB" dirty="0"/>
              <a:t> </a:t>
            </a:r>
            <a:r>
              <a:rPr lang="en-GB" dirty="0" err="1"/>
              <a:t>nhw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ddefnyddio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lenwi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siâp</a:t>
            </a:r>
            <a:r>
              <a:rPr lang="en-GB" dirty="0"/>
              <a:t>.
</a:t>
            </a:r>
            <a:r>
              <a:rPr lang="en-GB" dirty="0" err="1"/>
              <a:t>Storiwch</a:t>
            </a:r>
            <a:r>
              <a:rPr lang="en-GB" dirty="0"/>
              <a:t> </a:t>
            </a:r>
            <a:r>
              <a:rPr lang="en-GB" dirty="0" err="1"/>
              <a:t>hynny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newidyn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enw</a:t>
            </a:r>
            <a:r>
              <a:rPr lang="en-GB" dirty="0"/>
              <a:t> </a:t>
            </a:r>
            <a:r>
              <a:rPr lang="en-GB" b="1" dirty="0" err="1"/>
              <a:t>lliwDefnyddiwr</a:t>
            </a:r>
            <a:r>
              <a:rPr lang="en-GB" dirty="0"/>
              <a:t>.
</a:t>
            </a:r>
            <a:r>
              <a:rPr lang="en-GB" dirty="0" err="1"/>
              <a:t>Defnyddio'r</a:t>
            </a:r>
            <a:r>
              <a:rPr lang="en-GB" dirty="0"/>
              <a:t> </a:t>
            </a:r>
            <a:r>
              <a:rPr lang="en-GB" dirty="0" err="1"/>
              <a:t>newidyn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gorchymyn</a:t>
            </a:r>
            <a:r>
              <a:rPr lang="en-GB" dirty="0"/>
              <a:t> </a:t>
            </a:r>
            <a:r>
              <a:rPr lang="en-GB" dirty="0" err="1"/>
              <a:t>fillcolor</a:t>
            </a:r>
            <a:r>
              <a:rPr lang="en-GB" dirty="0"/>
              <a:t>().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984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586CDF-9C83-48D6-B13A-3C00AB9FC4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Amodolion</a:t>
            </a:r>
            <a:r>
              <a:rPr lang="en-GB" dirty="0">
                <a:solidFill>
                  <a:srgbClr val="8DB403"/>
                </a:solidFill>
              </a:rPr>
              <a:t> (Conditionals)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A71D1-0B1B-489D-8822-0B051088F6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yw'n</a:t>
            </a:r>
            <a:r>
              <a:rPr lang="en-GB" dirty="0"/>
              <a:t> </a:t>
            </a:r>
            <a:r>
              <a:rPr lang="en-GB" dirty="0" err="1"/>
              <a:t>bwrw</a:t>
            </a:r>
            <a:r>
              <a:rPr lang="en-GB" dirty="0"/>
              <a:t> </a:t>
            </a:r>
            <a:r>
              <a:rPr lang="en-GB" dirty="0" err="1"/>
              <a:t>glaw</a:t>
            </a:r>
            <a:r>
              <a:rPr lang="en-GB" dirty="0"/>
              <a:t> y </a:t>
            </a:r>
            <a:r>
              <a:rPr lang="en-GB" dirty="0" err="1"/>
              <a:t>tu</a:t>
            </a:r>
            <a:r>
              <a:rPr lang="en-GB" dirty="0"/>
              <a:t> </a:t>
            </a:r>
            <a:r>
              <a:rPr lang="en-GB" dirty="0" err="1"/>
              <a:t>allan</a:t>
            </a:r>
            <a:r>
              <a:rPr lang="en-GB" dirty="0"/>
              <a:t>, </a:t>
            </a:r>
            <a:r>
              <a:rPr lang="en-GB" dirty="0" err="1"/>
              <a:t>yna</a:t>
            </a:r>
            <a:r>
              <a:rPr lang="en-GB" dirty="0"/>
              <a:t> </a:t>
            </a:r>
            <a:r>
              <a:rPr lang="en-GB" dirty="0" err="1"/>
              <a:t>cymerwch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ymbarél</a:t>
            </a:r>
            <a:r>
              <a:rPr lang="en-GB" dirty="0"/>
              <a:t>.
</a:t>
            </a:r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ydych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gorffen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gwaith</a:t>
            </a:r>
            <a:r>
              <a:rPr lang="en-GB" dirty="0"/>
              <a:t> </a:t>
            </a:r>
            <a:r>
              <a:rPr lang="en-GB" dirty="0" err="1"/>
              <a:t>cartref</a:t>
            </a:r>
            <a:r>
              <a:rPr lang="en-GB" dirty="0"/>
              <a:t> </a:t>
            </a:r>
            <a:r>
              <a:rPr lang="en-GB" dirty="0" err="1"/>
              <a:t>yna</a:t>
            </a:r>
            <a:r>
              <a:rPr lang="en-GB" dirty="0"/>
              <a:t> </a:t>
            </a:r>
            <a:r>
              <a:rPr lang="en-GB" dirty="0" err="1"/>
              <a:t>ewch</a:t>
            </a:r>
            <a:r>
              <a:rPr lang="en-GB" dirty="0"/>
              <a:t> a </a:t>
            </a:r>
            <a:r>
              <a:rPr lang="en-GB" dirty="0" err="1"/>
              <a:t>chwarae</a:t>
            </a:r>
            <a:r>
              <a:rPr lang="en-GB" dirty="0"/>
              <a:t> Xbox, </a:t>
            </a:r>
            <a:r>
              <a:rPr lang="en-GB" dirty="0" err="1"/>
              <a:t>fel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, </a:t>
            </a:r>
            <a:r>
              <a:rPr lang="en-GB" dirty="0" err="1"/>
              <a:t>eisteddwch</a:t>
            </a:r>
            <a:r>
              <a:rPr lang="en-GB" dirty="0"/>
              <a:t> </a:t>
            </a:r>
            <a:r>
              <a:rPr lang="en-GB" dirty="0" err="1"/>
              <a:t>a’i</a:t>
            </a:r>
            <a:r>
              <a:rPr lang="en-GB" dirty="0"/>
              <a:t> </a:t>
            </a:r>
            <a:r>
              <a:rPr lang="en-GB" dirty="0" err="1"/>
              <a:t>gwblhau</a:t>
            </a:r>
            <a:r>
              <a:rPr lang="en-GB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D8D369-B839-6840-BB3D-DEEA6FC41D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Dyma</a:t>
            </a:r>
            <a:r>
              <a:rPr lang="en-GB" dirty="0"/>
              <a:t> rai </a:t>
            </a:r>
            <a:r>
              <a:rPr lang="en-GB" dirty="0" err="1"/>
              <a:t>sefyllfaoedd</a:t>
            </a:r>
            <a:r>
              <a:rPr lang="en-GB" dirty="0"/>
              <a:t> </a:t>
            </a:r>
            <a:r>
              <a:rPr lang="en-GB" dirty="0" err="1"/>
              <a:t>bywyd</a:t>
            </a:r>
            <a:r>
              <a:rPr lang="en-GB" dirty="0"/>
              <a:t> go </a:t>
            </a:r>
            <a:r>
              <a:rPr lang="en-GB" dirty="0" err="1"/>
              <a:t>iawn</a:t>
            </a:r>
            <a:r>
              <a:rPr lang="en-GB" dirty="0"/>
              <a:t> </a:t>
            </a:r>
            <a:r>
              <a:rPr lang="en-GB" dirty="0" err="1"/>
              <a:t>lle</a:t>
            </a:r>
            <a:r>
              <a:rPr lang="en-GB" dirty="0"/>
              <a:t> </a:t>
            </a:r>
            <a:r>
              <a:rPr lang="en-GB" dirty="0" err="1"/>
              <a:t>rydyn</a:t>
            </a:r>
            <a:r>
              <a:rPr lang="en-GB" dirty="0"/>
              <a:t> </a:t>
            </a:r>
            <a:r>
              <a:rPr lang="en-GB" dirty="0" err="1"/>
              <a:t>ni'n</a:t>
            </a:r>
            <a:r>
              <a:rPr lang="en-GB" dirty="0"/>
              <a:t> </a:t>
            </a:r>
            <a:r>
              <a:rPr lang="en-GB" dirty="0" err="1"/>
              <a:t>defnyddio</a:t>
            </a:r>
            <a:r>
              <a:rPr lang="en-GB" dirty="0"/>
              <a:t> </a:t>
            </a:r>
            <a:r>
              <a:rPr lang="en-GB" dirty="0" err="1"/>
              <a:t>amodau</a:t>
            </a:r>
            <a:r>
              <a:rPr lang="en-GB" dirty="0"/>
              <a:t>.</a:t>
            </a:r>
            <a:r>
              <a:rPr lang="en-GB" sz="1400" dirty="0"/>
              <a:t>
</a:t>
            </a:r>
          </a:p>
          <a:p>
            <a:r>
              <a:rPr lang="en-GB" dirty="0" err="1"/>
              <a:t>Rydym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cymryd</a:t>
            </a:r>
            <a:r>
              <a:rPr lang="en-GB" dirty="0"/>
              <a:t> </a:t>
            </a:r>
            <a:r>
              <a:rPr lang="en-GB" dirty="0" err="1"/>
              <a:t>rhai</a:t>
            </a:r>
            <a:r>
              <a:rPr lang="en-GB" dirty="0"/>
              <a:t> </a:t>
            </a:r>
            <a:r>
              <a:rPr lang="en-GB" dirty="0" err="1"/>
              <a:t>camau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amod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(</a:t>
            </a:r>
            <a:r>
              <a:rPr lang="en-GB" dirty="0" err="1"/>
              <a:t>e.e.</a:t>
            </a:r>
            <a:r>
              <a:rPr lang="en-GB" dirty="0"/>
              <a:t> </a:t>
            </a:r>
            <a:r>
              <a:rPr lang="en-GB" dirty="0" err="1"/>
              <a:t>chwarae’r</a:t>
            </a:r>
            <a:r>
              <a:rPr lang="en-GB" dirty="0"/>
              <a:t> Xbox), a </a:t>
            </a:r>
            <a:r>
              <a:rPr lang="en-GB" dirty="0" err="1"/>
              <a:t>gweithred</a:t>
            </a:r>
            <a:r>
              <a:rPr lang="en-GB" dirty="0"/>
              <a:t> </a:t>
            </a:r>
            <a:r>
              <a:rPr lang="en-GB" dirty="0" err="1"/>
              <a:t>arall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yw’r</a:t>
            </a:r>
            <a:r>
              <a:rPr lang="en-GB" dirty="0"/>
              <a:t> </a:t>
            </a:r>
            <a:r>
              <a:rPr lang="en-GB" dirty="0" err="1"/>
              <a:t>amod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anwir</a:t>
            </a:r>
            <a:r>
              <a:rPr lang="en-GB" dirty="0"/>
              <a:t> (</a:t>
            </a:r>
            <a:r>
              <a:rPr lang="en-GB" dirty="0" err="1"/>
              <a:t>e.e.</a:t>
            </a:r>
            <a:r>
              <a:rPr lang="en-GB" dirty="0"/>
              <a:t> </a:t>
            </a:r>
            <a:r>
              <a:rPr lang="en-GB" dirty="0" err="1"/>
              <a:t>gorffen</a:t>
            </a:r>
            <a:r>
              <a:rPr lang="en-GB" dirty="0"/>
              <a:t> y </a:t>
            </a:r>
            <a:r>
              <a:rPr lang="en-GB" dirty="0" err="1"/>
              <a:t>gwaith</a:t>
            </a:r>
            <a:r>
              <a:rPr lang="en-GB" dirty="0"/>
              <a:t>).
</a:t>
            </a:r>
            <a:endParaRPr lang="en-US" dirty="0"/>
          </a:p>
        </p:txBody>
      </p:sp>
      <p:sp>
        <p:nvSpPr>
          <p:cNvPr id="5" name="Flowchart: Decision 4">
            <a:extLst>
              <a:ext uri="{FF2B5EF4-FFF2-40B4-BE49-F238E27FC236}">
                <a16:creationId xmlns:a16="http://schemas.microsoft.com/office/drawing/2014/main" id="{30829C9D-3829-4178-A10C-184564D77952}"/>
              </a:ext>
            </a:extLst>
          </p:cNvPr>
          <p:cNvSpPr/>
          <p:nvPr/>
        </p:nvSpPr>
        <p:spPr>
          <a:xfrm>
            <a:off x="1394847" y="4818946"/>
            <a:ext cx="2278251" cy="1075234"/>
          </a:xfrm>
          <a:prstGeom prst="flowChartDecision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Amod</a:t>
            </a:r>
            <a:endParaRPr lang="en-GB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70A103-7D1D-49E1-8057-F0E93B3000B2}"/>
              </a:ext>
            </a:extLst>
          </p:cNvPr>
          <p:cNvSpPr/>
          <p:nvPr/>
        </p:nvSpPr>
        <p:spPr>
          <a:xfrm>
            <a:off x="377697" y="6141976"/>
            <a:ext cx="1410345" cy="52453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Gweithred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Gwir</a:t>
            </a:r>
            <a:endParaRPr lang="en-GB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BC79A-C0F1-45B6-B823-F3E462389E06}"/>
              </a:ext>
            </a:extLst>
          </p:cNvPr>
          <p:cNvSpPr/>
          <p:nvPr/>
        </p:nvSpPr>
        <p:spPr>
          <a:xfrm>
            <a:off x="3513655" y="6141974"/>
            <a:ext cx="1410345" cy="524529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Gweithred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Anwir</a:t>
            </a:r>
            <a:endParaRPr lang="en-GB" sz="15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9" name="Connector: Elbow 8" descr="true">
            <a:extLst>
              <a:ext uri="{FF2B5EF4-FFF2-40B4-BE49-F238E27FC236}">
                <a16:creationId xmlns:a16="http://schemas.microsoft.com/office/drawing/2014/main" id="{403F347F-CCD4-477E-A06F-0E905FFB9449}"/>
              </a:ext>
            </a:extLst>
          </p:cNvPr>
          <p:cNvCxnSpPr>
            <a:cxnSpLocks/>
            <a:stCxn id="5" idx="1"/>
            <a:endCxn id="6" idx="0"/>
          </p:cNvCxnSpPr>
          <p:nvPr/>
        </p:nvCxnSpPr>
        <p:spPr>
          <a:xfrm rot="10800000" flipV="1">
            <a:off x="1082871" y="5356562"/>
            <a:ext cx="311977" cy="785413"/>
          </a:xfrm>
          <a:prstGeom prst="bentConnector2">
            <a:avLst/>
          </a:prstGeom>
          <a:ln>
            <a:solidFill>
              <a:srgbClr val="8DB40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8AEFD82-973D-4B66-BE61-B29C570F1A18}"/>
              </a:ext>
            </a:extLst>
          </p:cNvPr>
          <p:cNvCxnSpPr>
            <a:cxnSpLocks/>
            <a:stCxn id="5" idx="3"/>
            <a:endCxn id="7" idx="0"/>
          </p:cNvCxnSpPr>
          <p:nvPr/>
        </p:nvCxnSpPr>
        <p:spPr>
          <a:xfrm>
            <a:off x="3673098" y="5356563"/>
            <a:ext cx="545730" cy="785411"/>
          </a:xfrm>
          <a:prstGeom prst="bentConnector2">
            <a:avLst/>
          </a:prstGeom>
          <a:ln>
            <a:solidFill>
              <a:srgbClr val="8DB40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084A56-74C7-4A0F-927E-F09512C89BAE}"/>
              </a:ext>
            </a:extLst>
          </p:cNvPr>
          <p:cNvSpPr txBox="1"/>
          <p:nvPr/>
        </p:nvSpPr>
        <p:spPr>
          <a:xfrm>
            <a:off x="902407" y="5019738"/>
            <a:ext cx="6396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>
                <a:latin typeface="Century Gothic" panose="020B0502020202020204" pitchFamily="34" charset="0"/>
              </a:rPr>
              <a:t>Gwir</a:t>
            </a:r>
            <a:endParaRPr lang="en-GB" sz="1500" dirty="0"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F29141-91B5-4EF2-B4D7-B860791A0E0F}"/>
              </a:ext>
            </a:extLst>
          </p:cNvPr>
          <p:cNvSpPr txBox="1"/>
          <p:nvPr/>
        </p:nvSpPr>
        <p:spPr>
          <a:xfrm>
            <a:off x="3474911" y="5005553"/>
            <a:ext cx="7439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 err="1">
                <a:latin typeface="Century Gothic" panose="020B0502020202020204" pitchFamily="34" charset="0"/>
              </a:rPr>
              <a:t>Anwir</a:t>
            </a:r>
            <a:endParaRPr lang="en-GB" sz="1500" dirty="0">
              <a:latin typeface="Century Gothic" panose="020B0502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4ED6141-9BDE-4A7D-8382-78D02B9B42C0}"/>
              </a:ext>
            </a:extLst>
          </p:cNvPr>
          <p:cNvSpPr/>
          <p:nvPr/>
        </p:nvSpPr>
        <p:spPr>
          <a:xfrm>
            <a:off x="6233609" y="4971517"/>
            <a:ext cx="2805193" cy="18453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Dim </a:t>
            </a:r>
            <a:r>
              <a:rPr lang="en-GB" sz="15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ond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dau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posibiliad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sydd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: </a:t>
            </a:r>
            <a:r>
              <a:rPr lang="en-GB" sz="15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gwir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neu </a:t>
            </a:r>
            <a:r>
              <a:rPr lang="en-GB" sz="15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anwir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
</a:t>
            </a:r>
          </a:p>
        </p:txBody>
      </p:sp>
    </p:spTree>
    <p:extLst>
      <p:ext uri="{BB962C8B-B14F-4D97-AF65-F5344CB8AC3E}">
        <p14:creationId xmlns:p14="http://schemas.microsoft.com/office/powerpoint/2010/main" val="1248785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93EF18-15B6-46BA-8C4C-FAB565054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Amodolion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yn</a:t>
            </a:r>
            <a:r>
              <a:rPr lang="en-GB" dirty="0">
                <a:solidFill>
                  <a:srgbClr val="8DB403"/>
                </a:solidFill>
              </a:rPr>
              <a:t> Python</a:t>
            </a:r>
          </a:p>
          <a:p>
            <a:r>
              <a:rPr lang="en-GB" dirty="0">
                <a:solidFill>
                  <a:srgbClr val="8DB403"/>
                </a:solidFill>
              </a:rPr>
              <a:t>(Conditionals in Python)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8C961-47E2-4975-895A-90171121EE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if (</a:t>
            </a:r>
            <a:r>
              <a:rPr lang="en-GB" b="1" dirty="0" err="1"/>
              <a:t>amod</a:t>
            </a:r>
            <a:r>
              <a:rPr lang="en-GB" b="1" dirty="0"/>
              <a:t>):</a:t>
            </a:r>
          </a:p>
          <a:p>
            <a:r>
              <a:rPr lang="en-GB" b="1" dirty="0"/>
              <a:t>      </a:t>
            </a:r>
            <a:r>
              <a:rPr lang="en-GB" b="1" dirty="0" err="1"/>
              <a:t>yna</a:t>
            </a:r>
            <a:r>
              <a:rPr lang="en-GB" b="1" dirty="0"/>
              <a:t> </a:t>
            </a:r>
            <a:r>
              <a:rPr lang="en-GB" b="1" dirty="0" err="1"/>
              <a:t>gwnewch</a:t>
            </a:r>
            <a:r>
              <a:rPr lang="en-GB" b="1" dirty="0"/>
              <a:t> y </a:t>
            </a:r>
            <a:r>
              <a:rPr lang="en-GB" b="1" dirty="0" err="1"/>
              <a:t>pethau</a:t>
            </a:r>
            <a:r>
              <a:rPr lang="en-GB" b="1" dirty="0"/>
              <a:t> </a:t>
            </a:r>
            <a:r>
              <a:rPr lang="en-GB" b="1" dirty="0" err="1"/>
              <a:t>hyn</a:t>
            </a:r>
            <a:r>
              <a:rPr lang="en-GB" b="1" dirty="0"/>
              <a:t>  </a:t>
            </a:r>
          </a:p>
          <a:p>
            <a:r>
              <a:rPr lang="en-GB" b="1" dirty="0"/>
              <a:t>else:</a:t>
            </a:r>
          </a:p>
          <a:p>
            <a:r>
              <a:rPr lang="en-GB" b="1" dirty="0"/>
              <a:t>      </a:t>
            </a:r>
            <a:r>
              <a:rPr lang="en-GB" b="1" dirty="0" err="1"/>
              <a:t>gwneud</a:t>
            </a:r>
            <a:r>
              <a:rPr lang="en-GB" b="1" dirty="0"/>
              <a:t> y </a:t>
            </a:r>
            <a:r>
              <a:rPr lang="en-GB" b="1" dirty="0" err="1"/>
              <a:t>pethau</a:t>
            </a:r>
            <a:r>
              <a:rPr lang="en-GB" b="1" dirty="0"/>
              <a:t> </a:t>
            </a:r>
            <a:r>
              <a:rPr lang="en-GB" b="1" dirty="0" err="1"/>
              <a:t>hyn</a:t>
            </a:r>
            <a:endParaRPr lang="en-GB" b="1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ABE1E36-FD68-4077-9B56-2A625EF0F3BF}"/>
              </a:ext>
            </a:extLst>
          </p:cNvPr>
          <p:cNvSpPr txBox="1">
            <a:spLocks/>
          </p:cNvSpPr>
          <p:nvPr/>
        </p:nvSpPr>
        <p:spPr>
          <a:xfrm>
            <a:off x="388939" y="3905573"/>
            <a:ext cx="8191405" cy="22920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342900" rtl="0" eaLnBrk="1" latinLnBrk="0" hangingPunct="1">
              <a:spcBef>
                <a:spcPct val="20000"/>
              </a:spcBef>
              <a:buFont typeface="Arial"/>
              <a:buNone/>
              <a:defRPr sz="1500" b="0" i="0" kern="1200">
                <a:solidFill>
                  <a:schemeClr val="tx1"/>
                </a:solidFill>
                <a:latin typeface="Bariol-Light"/>
                <a:ea typeface="+mn-ea"/>
                <a:cs typeface="Bariol-Light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err="1">
                <a:latin typeface="Century Gothic" panose="020B0502020202020204" pitchFamily="34" charset="0"/>
              </a:rPr>
              <a:t>Yn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ein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hengrhaifft</a:t>
            </a:r>
            <a:r>
              <a:rPr lang="en-GB" sz="2000" dirty="0">
                <a:latin typeface="Century Gothic" panose="020B0502020202020204" pitchFamily="34" charset="0"/>
              </a:rPr>
              <a:t> 
</a:t>
            </a:r>
            <a:r>
              <a:rPr lang="en-GB" sz="2000" b="1" dirty="0">
                <a:latin typeface="Century Gothic" panose="020B0502020202020204" pitchFamily="34" charset="0"/>
              </a:rPr>
              <a:t>if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ochrau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yn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hafal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i</a:t>
            </a:r>
            <a:r>
              <a:rPr lang="en-GB" sz="2000" dirty="0">
                <a:latin typeface="Century Gothic" panose="020B0502020202020204" pitchFamily="34" charset="0"/>
              </a:rPr>
              <a:t> 4: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    	</a:t>
            </a:r>
            <a:r>
              <a:rPr lang="en-GB" sz="2000" dirty="0" err="1">
                <a:latin typeface="Century Gothic" panose="020B0502020202020204" pitchFamily="34" charset="0"/>
              </a:rPr>
              <a:t>gofyn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i'r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defnyddiwr</a:t>
            </a:r>
            <a:r>
              <a:rPr lang="en-GB" sz="2000" dirty="0">
                <a:latin typeface="Century Gothic" panose="020B0502020202020204" pitchFamily="34" charset="0"/>
              </a:rPr>
              <a:t> am </a:t>
            </a:r>
            <a:r>
              <a:rPr lang="en-GB" sz="2000" dirty="0" err="1">
                <a:latin typeface="Century Gothic" panose="020B0502020202020204" pitchFamily="34" charset="0"/>
              </a:rPr>
              <a:t>hyd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dwy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ochr</a:t>
            </a:r>
            <a:r>
              <a:rPr lang="en-GB" sz="2000" dirty="0">
                <a:latin typeface="Century Gothic" panose="020B0502020202020204" pitchFamily="34" charset="0"/>
              </a:rPr>
              <a:t> a </a:t>
            </a:r>
            <a:r>
              <a:rPr lang="en-GB" sz="2000" dirty="0" err="1">
                <a:latin typeface="Century Gothic" panose="020B0502020202020204" pitchFamily="34" charset="0"/>
              </a:rPr>
              <a:t>llunio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sgwâr</a:t>
            </a:r>
            <a:r>
              <a:rPr lang="en-GB" sz="2000" dirty="0">
                <a:latin typeface="Century Gothic" panose="020B0502020202020204" pitchFamily="34" charset="0"/>
              </a:rPr>
              <a:t> neu 	</a:t>
            </a:r>
            <a:r>
              <a:rPr lang="en-GB" sz="2000" dirty="0" err="1">
                <a:latin typeface="Century Gothic" panose="020B0502020202020204" pitchFamily="34" charset="0"/>
              </a:rPr>
              <a:t>betryal</a:t>
            </a:r>
            <a:r>
              <a:rPr lang="en-GB" sz="2000" dirty="0">
                <a:latin typeface="Century Gothic" panose="020B0502020202020204" pitchFamily="34" charset="0"/>
              </a:rPr>
              <a:t>
</a:t>
            </a:r>
            <a:r>
              <a:rPr lang="en-GB" sz="2000" b="1" dirty="0">
                <a:latin typeface="Century Gothic" panose="020B0502020202020204" pitchFamily="34" charset="0"/>
              </a:rPr>
              <a:t>else: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	</a:t>
            </a:r>
            <a:r>
              <a:rPr lang="en-GB" sz="2000" dirty="0" err="1">
                <a:latin typeface="Century Gothic" panose="020B0502020202020204" pitchFamily="34" charset="0"/>
              </a:rPr>
              <a:t>ewch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ymlaen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â'r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latin typeface="Century Gothic" panose="020B0502020202020204" pitchFamily="34" charset="0"/>
              </a:rPr>
              <a:t>fformiwla</a:t>
            </a:r>
            <a:r>
              <a:rPr lang="en-GB" sz="2000" dirty="0">
                <a:latin typeface="Century Gothic" panose="020B0502020202020204" pitchFamily="34" charset="0"/>
              </a:rPr>
              <a:t> 360 ÷ </a:t>
            </a:r>
            <a:r>
              <a:rPr lang="en-GB" sz="2000" dirty="0" err="1">
                <a:latin typeface="Century Gothic" panose="020B0502020202020204" pitchFamily="34" charset="0"/>
              </a:rPr>
              <a:t>ochrau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AD015F82-D3AD-4668-B695-424682D6E7D3}"/>
              </a:ext>
            </a:extLst>
          </p:cNvPr>
          <p:cNvSpPr/>
          <p:nvPr/>
        </p:nvSpPr>
        <p:spPr>
          <a:xfrm>
            <a:off x="5592029" y="2016407"/>
            <a:ext cx="2805193" cy="184532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Cofio‘r</a:t>
            </a:r>
            <a:r>
              <a:rPr lang="en-GB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mewnoliadau</a:t>
            </a:r>
            <a:endParaRPr lang="en-GB" sz="18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(indents)</a:t>
            </a:r>
            <a:r>
              <a:rPr lang="en-GB" sz="1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
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486BA6A-AC03-D129-A7B0-1C86159F2881}"/>
              </a:ext>
            </a:extLst>
          </p:cNvPr>
          <p:cNvSpPr/>
          <p:nvPr/>
        </p:nvSpPr>
        <p:spPr>
          <a:xfrm>
            <a:off x="423333" y="2639653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34628B0-8729-4678-8AE7-27FC7A4E69F5}"/>
              </a:ext>
            </a:extLst>
          </p:cNvPr>
          <p:cNvSpPr/>
          <p:nvPr/>
        </p:nvSpPr>
        <p:spPr>
          <a:xfrm>
            <a:off x="423333" y="3476337"/>
            <a:ext cx="430306" cy="24136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672329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93EF18-15B6-46BA-8C4C-FAB565054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Amodolion</a:t>
            </a:r>
            <a:r>
              <a:rPr lang="en-GB" dirty="0">
                <a:solidFill>
                  <a:srgbClr val="8DB403"/>
                </a:solidFill>
              </a:rPr>
              <a:t>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A55627-CAA9-4004-8C26-D7563E111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008761"/>
              </p:ext>
            </p:extLst>
          </p:nvPr>
        </p:nvGraphicFramePr>
        <p:xfrm>
          <a:off x="169068" y="1850487"/>
          <a:ext cx="8805864" cy="475488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931664">
                  <a:extLst>
                    <a:ext uri="{9D8B030D-6E8A-4147-A177-3AD203B41FA5}">
                      <a16:colId xmlns:a16="http://schemas.microsoft.com/office/drawing/2014/main" val="852601778"/>
                    </a:ext>
                  </a:extLst>
                </a:gridCol>
                <a:gridCol w="3874200">
                  <a:extLst>
                    <a:ext uri="{9D8B030D-6E8A-4147-A177-3AD203B41FA5}">
                      <a16:colId xmlns:a16="http://schemas.microsoft.com/office/drawing/2014/main" val="1542318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if (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ochrau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== 4):</a:t>
                      </a: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 err="1">
                          <a:latin typeface="Century Gothic" panose="020B0502020202020204" pitchFamily="34" charset="0"/>
                        </a:rPr>
                        <a:t>Datganiad</a:t>
                      </a:r>
                      <a:r>
                        <a:rPr lang="en-GB" sz="1800" b="1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1" i="0" dirty="0" err="1">
                          <a:latin typeface="Century Gothic" panose="020B0502020202020204" pitchFamily="34" charset="0"/>
                        </a:rPr>
                        <a:t>Amodol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Sylwch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ar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y : (colon)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ar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diwedd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a’r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arwydd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== (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cyfartal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wirio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a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yw’r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newidyn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"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ochrau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" 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hafal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4.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123732"/>
                  </a:ext>
                </a:extLst>
              </a:tr>
              <a:tr h="166486"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ochr1 = int(input("Beth 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yw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hyd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ochr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1?"))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ochr2 = int(input("Beth 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yw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hyd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ochr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2?"))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……</a:t>
                      </a:r>
                    </a:p>
                    <a:p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Cod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sy'n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cael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ei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weithredu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os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yw’r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amod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Mewn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geiriau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eraill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os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yw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gwerth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ochrau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4,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yna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bydd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llinellau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cod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hyn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cael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rhedeg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2678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else: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Century Gothic" panose="020B0502020202020204" pitchFamily="34" charset="0"/>
                        </a:rPr>
                        <a:t>else </a:t>
                      </a:r>
                      <a:r>
                        <a:rPr lang="en-GB" sz="1800" b="1" i="0" dirty="0" err="1">
                          <a:latin typeface="Century Gothic" panose="020B0502020202020204" pitchFamily="34" charset="0"/>
                        </a:rPr>
                        <a:t>Amodol</a:t>
                      </a:r>
                      <a:r>
                        <a:rPr lang="en-GB" sz="1800" b="1" i="0" dirty="0"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Sylwch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ar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y : (colon)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ar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diwedd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0949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  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for i in range(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ochrau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):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       pen.forward(100)</a:t>
                      </a:r>
                    </a:p>
                    <a:p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         pen.left(360/</a:t>
                      </a:r>
                      <a:r>
                        <a:rPr lang="en-US" sz="2000" b="0" i="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ochrau</a:t>
                      </a:r>
                      <a:r>
                        <a:rPr lang="en-US" sz="2000" b="0" i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)</a:t>
                      </a:r>
                      <a:endParaRPr lang="en-GB" sz="2000" b="0" i="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Os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nad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yw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gwerth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ochrau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hafal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4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yna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bydd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llinellau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cod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hyn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yn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cael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eu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800" b="0" i="0" dirty="0" err="1">
                          <a:latin typeface="Century Gothic" panose="020B0502020202020204" pitchFamily="34" charset="0"/>
                        </a:rPr>
                        <a:t>rhedeg</a:t>
                      </a:r>
                      <a:r>
                        <a:rPr lang="en-GB" sz="1800" b="0" i="0" dirty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8981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127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FA56DA-7C21-4F75-BA53-D393F97EBA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Defnyddio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Amodolion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02A4D-4A03-9549-96DD-0AE00EF62F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sawl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ochr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ydych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chi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eisiau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?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pen.pendown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== 4):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ochr1 =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Beth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yw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hyd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ochr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1?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ochr2 =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Beth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yw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hyd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ochr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2?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range(2)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(ochr1)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pen.left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(ochr2)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pen.left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</a:t>
            </a:r>
            <a:r>
              <a:rPr lang="en-GB" dirty="0" err="1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pen.left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(360/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ochrau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AE1A5E40-69B1-4EDC-BB3D-222F9F6E10AB}"/>
              </a:ext>
            </a:extLst>
          </p:cNvPr>
          <p:cNvSpPr/>
          <p:nvPr/>
        </p:nvSpPr>
        <p:spPr>
          <a:xfrm>
            <a:off x="4993102" y="4343400"/>
            <a:ext cx="4018547" cy="2428350"/>
          </a:xfrm>
          <a:prstGeom prst="cloudCallout">
            <a:avLst>
              <a:gd name="adj1" fmla="val -59655"/>
              <a:gd name="adj2" fmla="val -47141"/>
            </a:avLst>
          </a:prstGeom>
          <a:solidFill>
            <a:schemeClr val="bg1"/>
          </a:solidFill>
          <a:ln>
            <a:solidFill>
              <a:srgbClr val="7CAA0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Beth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fyddai'n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digwydd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
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Os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yw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ochr1 by ochr2 = 100
</a:t>
            </a:r>
          </a:p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Beth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fyddai'n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digwydd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Os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yw</a:t>
            </a:r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 ochr1 = 100 a </a:t>
            </a:r>
          </a:p>
          <a:p>
            <a:pPr algn="ctr"/>
            <a:r>
              <a:rPr lang="en-GB" sz="1500" dirty="0">
                <a:solidFill>
                  <a:schemeClr val="tx1"/>
                </a:solidFill>
                <a:latin typeface="Century Gothic" panose="020B0502020202020204" pitchFamily="34" charset="0"/>
              </a:rPr>
              <a:t>ochr2 = 200?</a:t>
            </a:r>
          </a:p>
        </p:txBody>
      </p:sp>
    </p:spTree>
    <p:extLst>
      <p:ext uri="{BB962C8B-B14F-4D97-AF65-F5344CB8AC3E}">
        <p14:creationId xmlns:p14="http://schemas.microsoft.com/office/powerpoint/2010/main" val="4845929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F7D7C0-FCDF-4BD2-BAA8-98A483C3A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Siapiau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Amodol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93CD8-E43B-0D4D-928A-F0C9FC20E6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Ail-</a:t>
            </a:r>
            <a:r>
              <a:rPr lang="en-GB" dirty="0" err="1"/>
              <a:t>drefnu'r</a:t>
            </a:r>
            <a:r>
              <a:rPr lang="en-GB" dirty="0"/>
              <a:t> </a:t>
            </a:r>
            <a:r>
              <a:rPr lang="en-GB" dirty="0" err="1"/>
              <a:t>rhaglen</a:t>
            </a:r>
            <a:r>
              <a:rPr lang="en-GB" dirty="0"/>
              <a:t> </a:t>
            </a:r>
            <a:r>
              <a:rPr lang="en-GB" dirty="0" err="1"/>
              <a:t>siâp</a:t>
            </a:r>
            <a:r>
              <a:rPr lang="en-GB" dirty="0"/>
              <a:t> </a:t>
            </a:r>
            <a:r>
              <a:rPr lang="en-GB" dirty="0" err="1"/>
              <a:t>awtomataidd</a:t>
            </a:r>
            <a:r>
              <a:rPr lang="en-GB" dirty="0"/>
              <a:t> a </a:t>
            </a:r>
            <a:r>
              <a:rPr lang="en-GB" dirty="0" err="1"/>
              <a:t>chwblhau'r</a:t>
            </a:r>
            <a:r>
              <a:rPr lang="en-GB" dirty="0"/>
              <a:t> </a:t>
            </a:r>
            <a:r>
              <a:rPr lang="en-GB" dirty="0" err="1"/>
              <a:t>amodau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ydym</a:t>
            </a:r>
            <a:r>
              <a:rPr lang="en-GB" dirty="0"/>
              <a:t> </a:t>
            </a:r>
            <a:r>
              <a:rPr lang="en-GB" dirty="0" err="1"/>
              <a:t>newydd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trafod</a:t>
            </a:r>
            <a:r>
              <a:rPr lang="en-GB" dirty="0"/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377354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4AC36-350E-471F-9329-278F66EDEA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Llinellau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Cymesuredd</a:t>
            </a:r>
            <a:r>
              <a:rPr lang="en-GB" dirty="0">
                <a:solidFill>
                  <a:srgbClr val="8DB403"/>
                </a:solidFill>
              </a:rPr>
              <a:t> </a:t>
            </a:r>
          </a:p>
          <a:p>
            <a:r>
              <a:rPr lang="en-GB" dirty="0">
                <a:solidFill>
                  <a:srgbClr val="8DB403"/>
                </a:solidFill>
              </a:rPr>
              <a:t>(Lines of Symmetry)
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47345-42BE-41CA-8C79-D3C574CA0F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Mae </a:t>
            </a:r>
            <a:r>
              <a:rPr lang="en-US" dirty="0" err="1"/>
              <a:t>siâp</a:t>
            </a:r>
            <a:r>
              <a:rPr lang="en-US" dirty="0"/>
              <a:t> 2D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gymesur</a:t>
            </a:r>
            <a:r>
              <a:rPr lang="en-US" dirty="0"/>
              <a:t> (symmetrical)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gellir</a:t>
            </a:r>
            <a:r>
              <a:rPr lang="en-US" dirty="0"/>
              <a:t> </a:t>
            </a:r>
            <a:r>
              <a:rPr lang="en-US" dirty="0" err="1"/>
              <a:t>tynnu</a:t>
            </a:r>
            <a:r>
              <a:rPr lang="en-US" dirty="0"/>
              <a:t> </a:t>
            </a:r>
            <a:r>
              <a:rPr lang="en-US" dirty="0" err="1"/>
              <a:t>llinell</a:t>
            </a:r>
            <a:r>
              <a:rPr lang="en-US" dirty="0"/>
              <a:t> </a:t>
            </a:r>
            <a:r>
              <a:rPr lang="en-US" dirty="0" err="1"/>
              <a:t>drwyddo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bod y </a:t>
            </a:r>
            <a:r>
              <a:rPr lang="en-US" dirty="0" err="1"/>
              <a:t>naill</a:t>
            </a:r>
            <a:r>
              <a:rPr lang="en-US" dirty="0"/>
              <a:t> </a:t>
            </a:r>
            <a:r>
              <a:rPr lang="en-US" dirty="0" err="1"/>
              <a:t>ochr</a:t>
            </a:r>
            <a:r>
              <a:rPr lang="en-US" dirty="0"/>
              <a:t> </a:t>
            </a:r>
            <a:r>
              <a:rPr lang="en-US" dirty="0" err="1"/>
              <a:t>a'r</a:t>
            </a:r>
            <a:r>
              <a:rPr lang="en-US" dirty="0"/>
              <a:t> </a:t>
            </a:r>
            <a:r>
              <a:rPr lang="en-US" dirty="0" err="1"/>
              <a:t>llall</a:t>
            </a:r>
            <a:r>
              <a:rPr lang="en-US" dirty="0"/>
              <a:t> </a:t>
            </a:r>
            <a:r>
              <a:rPr lang="en-US" dirty="0" err="1"/>
              <a:t>i'r</a:t>
            </a:r>
            <a:r>
              <a:rPr lang="en-US" dirty="0"/>
              <a:t> </a:t>
            </a:r>
            <a:r>
              <a:rPr lang="en-US" dirty="0" err="1"/>
              <a:t>llinell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edrych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union </a:t>
            </a:r>
            <a:r>
              <a:rPr lang="en-US" dirty="0" err="1"/>
              <a:t>yr</a:t>
            </a:r>
            <a:r>
              <a:rPr lang="en-US" dirty="0"/>
              <a:t> un </a:t>
            </a:r>
            <a:r>
              <a:rPr lang="en-US" dirty="0" err="1"/>
              <a:t>fath</a:t>
            </a:r>
            <a:r>
              <a:rPr lang="en-US" dirty="0"/>
              <a:t>.
</a:t>
            </a:r>
            <a:r>
              <a:rPr lang="en-US" dirty="0" err="1"/>
              <a:t>Mae'r</a:t>
            </a:r>
            <a:r>
              <a:rPr lang="en-US" dirty="0"/>
              <a:t> </a:t>
            </a:r>
            <a:r>
              <a:rPr lang="en-US" dirty="0" err="1"/>
              <a:t>llinell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galw'n</a:t>
            </a:r>
            <a:r>
              <a:rPr lang="en-US" dirty="0"/>
              <a:t> </a:t>
            </a:r>
            <a:r>
              <a:rPr lang="en-US" dirty="0" err="1"/>
              <a:t>llinell</a:t>
            </a:r>
            <a:r>
              <a:rPr lang="en-US" dirty="0"/>
              <a:t> </a:t>
            </a:r>
            <a:r>
              <a:rPr lang="en-US" dirty="0" err="1"/>
              <a:t>cymesuredd</a:t>
            </a:r>
            <a:r>
              <a:rPr lang="en-US" dirty="0"/>
              <a:t>.
</a:t>
            </a:r>
            <a:endParaRPr lang="en-GB" dirty="0"/>
          </a:p>
        </p:txBody>
      </p:sp>
      <p:pic>
        <p:nvPicPr>
          <p:cNvPr id="5" name="Picture 4" descr="https://commons.wikimedia.org/wiki/File:Symmetry.jpg">
            <a:extLst>
              <a:ext uri="{FF2B5EF4-FFF2-40B4-BE49-F238E27FC236}">
                <a16:creationId xmlns:a16="http://schemas.microsoft.com/office/drawing/2014/main" id="{95131A7A-DC58-4873-8CAC-028D9D0968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87" y="2064808"/>
            <a:ext cx="4069080" cy="39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57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605EA1-990D-44DF-9B8E-1B364D45AD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8DB403"/>
                </a:solidFill>
              </a:rPr>
              <a:t>Stamp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096A9-31D2-41EC-9883-9BF6807A2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import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turtle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pen =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turtle.Turtle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pPr>
              <a:lnSpc>
                <a:spcPct val="150000"/>
              </a:lnSpc>
            </a:pP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pen.shape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("</a:t>
            </a:r>
            <a:r>
              <a:rPr lang="en-GB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turtle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range(4)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pen.forward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pen.right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(90)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GB" dirty="0" err="1">
                <a:highlight>
                  <a:srgbClr val="7CAA07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pen.stamp</a:t>
            </a:r>
            <a:r>
              <a:rPr lang="en-GB" dirty="0">
                <a:highlight>
                  <a:srgbClr val="7CAA07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8CFC52-30B5-684B-AED5-DE129B8F1E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senarios</a:t>
            </a:r>
            <a:r>
              <a:rPr lang="en-GB" dirty="0"/>
              <a:t> </a:t>
            </a:r>
            <a:r>
              <a:rPr lang="en-GB" dirty="0" err="1"/>
              <a:t>cynharach</a:t>
            </a:r>
            <a:r>
              <a:rPr lang="en-GB" dirty="0"/>
              <a:t>,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crwbanod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symud</a:t>
            </a:r>
            <a:r>
              <a:rPr lang="en-GB" dirty="0"/>
              <a:t> o un </a:t>
            </a:r>
            <a:r>
              <a:rPr lang="en-GB" dirty="0" err="1"/>
              <a:t>lleoliad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llall</a:t>
            </a:r>
            <a:r>
              <a:rPr lang="en-GB" dirty="0"/>
              <a:t>.
</a:t>
            </a:r>
            <a:r>
              <a:rPr lang="en-GB" b="1" dirty="0"/>
              <a:t>
</a:t>
            </a:r>
            <a:r>
              <a:rPr lang="en-GB" b="1" dirty="0" err="1"/>
              <a:t>Stampio</a:t>
            </a:r>
            <a:r>
              <a:rPr lang="en-GB" b="1" dirty="0"/>
              <a:t> </a:t>
            </a:r>
            <a:r>
              <a:rPr lang="en-GB" dirty="0" err="1"/>
              <a:t>yw'r</a:t>
            </a:r>
            <a:r>
              <a:rPr lang="en-GB" dirty="0"/>
              <a:t> broses o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argraff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crwban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sgrin</a:t>
            </a:r>
            <a:r>
              <a:rPr lang="en-GB" dirty="0"/>
              <a:t>.</a:t>
            </a:r>
            <a:r>
              <a:rPr lang="en-GB" b="1" dirty="0"/>
              <a:t>
</a:t>
            </a:r>
            <a:endParaRPr lang="en-GB" dirty="0"/>
          </a:p>
          <a:p>
            <a:r>
              <a:rPr lang="en-GB" dirty="0"/>
              <a:t>Mae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gweithio</a:t>
            </a:r>
            <a:r>
              <a:rPr lang="en-GB" dirty="0"/>
              <a:t> </a:t>
            </a:r>
            <a:r>
              <a:rPr lang="en-GB" dirty="0" err="1"/>
              <a:t>hyd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oed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yw‘r</a:t>
            </a:r>
            <a:r>
              <a:rPr lang="en-GB" dirty="0"/>
              <a:t> </a:t>
            </a:r>
            <a:r>
              <a:rPr lang="en-GB" b="1" dirty="0"/>
              <a:t>pen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fyny</a:t>
            </a:r>
            <a:r>
              <a:rPr lang="en-GB" b="1" dirty="0"/>
              <a:t>.</a:t>
            </a:r>
            <a:r>
              <a:rPr lang="en-GB" dirty="0"/>
              <a:t>
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81F8F-006E-4035-B754-A2CC340F1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6" t="8249" r="12148" b="16062"/>
          <a:stretch/>
        </p:blipFill>
        <p:spPr>
          <a:xfrm>
            <a:off x="6197600" y="5244317"/>
            <a:ext cx="1413934" cy="14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891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BF229A-7CBE-485E-9876-0FD209B71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Stampio’r</a:t>
            </a:r>
            <a:r>
              <a:rPr lang="en-GB" dirty="0">
                <a:solidFill>
                  <a:srgbClr val="8DB403"/>
                </a:solidFill>
              </a:rPr>
              <a:t> </a:t>
            </a:r>
            <a:r>
              <a:rPr lang="en-GB" dirty="0" err="1">
                <a:solidFill>
                  <a:srgbClr val="8DB403"/>
                </a:solidFill>
              </a:rPr>
              <a:t>Crwban</a:t>
            </a:r>
            <a:endParaRPr lang="en-GB" dirty="0">
              <a:solidFill>
                <a:srgbClr val="8DB40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EF698-86CE-B64E-838D-84D22D8F8E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err="1"/>
              <a:t>Addaswch</a:t>
            </a:r>
            <a:r>
              <a:rPr lang="en-GB" dirty="0"/>
              <a:t> y cod </a:t>
            </a:r>
            <a:r>
              <a:rPr lang="en-GB" dirty="0" err="1"/>
              <a:t>presennol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creu</a:t>
            </a:r>
            <a:r>
              <a:rPr lang="en-GB" dirty="0"/>
              <a:t> </a:t>
            </a:r>
            <a:r>
              <a:rPr lang="en-GB" dirty="0" err="1"/>
              <a:t>siapiau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hap a </a:t>
            </a:r>
            <a:r>
              <a:rPr lang="en-GB" dirty="0" err="1"/>
              <a:t>stampio'r</a:t>
            </a:r>
            <a:r>
              <a:rPr lang="en-GB" dirty="0"/>
              <a:t> </a:t>
            </a:r>
            <a:r>
              <a:rPr lang="en-GB" dirty="0" err="1"/>
              <a:t>crwban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y </a:t>
            </a:r>
            <a:r>
              <a:rPr lang="en-GB" dirty="0" err="1"/>
              <a:t>sgrin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pob</a:t>
            </a:r>
            <a:r>
              <a:rPr lang="en-GB" dirty="0"/>
              <a:t> </a:t>
            </a:r>
            <a:r>
              <a:rPr lang="en-GB" dirty="0" err="1"/>
              <a:t>siâp</a:t>
            </a:r>
            <a:r>
              <a:rPr lang="en-GB" dirty="0"/>
              <a:t>.
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C971B-D9C8-4C46-9155-24BBA20C3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628" y="3696983"/>
            <a:ext cx="2235799" cy="19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643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EC9BDD-C52B-437D-8E89-77C844B9AC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Tasg</a:t>
            </a:r>
            <a:r>
              <a:rPr lang="en-GB" dirty="0">
                <a:solidFill>
                  <a:srgbClr val="8DB403"/>
                </a:solidFill>
              </a:rPr>
              <a:t>: </a:t>
            </a:r>
            <a:r>
              <a:rPr lang="en-GB" dirty="0" err="1">
                <a:solidFill>
                  <a:srgbClr val="8DB403"/>
                </a:solidFill>
              </a:rPr>
              <a:t>Adolygu</a:t>
            </a:r>
            <a:r>
              <a:rPr lang="en-GB" dirty="0">
                <a:solidFill>
                  <a:srgbClr val="8DB403"/>
                </a:solidFill>
              </a:rPr>
              <a:t> Turtle</a:t>
            </a:r>
          </a:p>
        </p:txBody>
      </p:sp>
    </p:spTree>
    <p:extLst>
      <p:ext uri="{BB962C8B-B14F-4D97-AF65-F5344CB8AC3E}">
        <p14:creationId xmlns:p14="http://schemas.microsoft.com/office/powerpoint/2010/main" val="104626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D5F714-5A97-F14B-96ED-4C1F629413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Onglau</a:t>
            </a:r>
            <a:endParaRPr lang="en-US" dirty="0"/>
          </a:p>
          <a:p>
            <a:r>
              <a:rPr lang="en-US" dirty="0"/>
              <a:t>(Angles)</a:t>
            </a:r>
          </a:p>
        </p:txBody>
      </p:sp>
    </p:spTree>
    <p:extLst>
      <p:ext uri="{BB962C8B-B14F-4D97-AF65-F5344CB8AC3E}">
        <p14:creationId xmlns:p14="http://schemas.microsoft.com/office/powerpoint/2010/main" val="1381876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7C988-1545-491D-9C73-88CEA9548F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8DB403"/>
                </a:solidFill>
              </a:rPr>
              <a:t>Onglau</a:t>
            </a:r>
            <a:r>
              <a:rPr lang="en-GB" dirty="0">
                <a:solidFill>
                  <a:srgbClr val="8DB403"/>
                </a:solidFill>
              </a:rPr>
              <a:t> (Angles)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E61A5-019B-481C-B8E3-764CC87A6F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en-US" dirty="0" err="1"/>
              <a:t>Ongl</a:t>
            </a:r>
            <a:r>
              <a:rPr lang="en-US" dirty="0"/>
              <a:t> </a:t>
            </a:r>
            <a:r>
              <a:rPr lang="en-US" dirty="0" err="1"/>
              <a:t>yw</a:t>
            </a:r>
            <a:r>
              <a:rPr lang="en-US" dirty="0"/>
              <a:t> faint o </a:t>
            </a:r>
            <a:r>
              <a:rPr lang="en-US" dirty="0" err="1"/>
              <a:t>droad</a:t>
            </a:r>
            <a:r>
              <a:rPr lang="en-US" dirty="0"/>
              <a:t> </a:t>
            </a:r>
            <a:r>
              <a:rPr lang="en-US" dirty="0" err="1"/>
              <a:t>sydd</a:t>
            </a:r>
            <a:r>
              <a:rPr lang="en-US" dirty="0"/>
              <a:t> </a:t>
            </a:r>
            <a:r>
              <a:rPr lang="en-US" dirty="0" err="1"/>
              <a:t>rhwng</a:t>
            </a:r>
            <a:r>
              <a:rPr lang="en-US" dirty="0"/>
              <a:t> </a:t>
            </a:r>
            <a:r>
              <a:rPr lang="en-US" dirty="0" err="1"/>
              <a:t>dwy</a:t>
            </a:r>
            <a:r>
              <a:rPr lang="en-US" dirty="0"/>
              <a:t> </a:t>
            </a:r>
            <a:r>
              <a:rPr lang="en-US" dirty="0" err="1"/>
              <a:t>linell</a:t>
            </a:r>
            <a:r>
              <a:rPr lang="en-US" dirty="0"/>
              <a:t> o </a:t>
            </a:r>
            <a:r>
              <a:rPr lang="en-US" dirty="0" err="1"/>
              <a:t>amgylch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pwynt</a:t>
            </a:r>
            <a:r>
              <a:rPr lang="en-US" dirty="0"/>
              <a:t> </a:t>
            </a:r>
            <a:r>
              <a:rPr lang="en-US" dirty="0" err="1"/>
              <a:t>cyffredin</a:t>
            </a:r>
            <a:r>
              <a:rPr lang="en-US" dirty="0"/>
              <a:t> (y </a:t>
            </a:r>
            <a:r>
              <a:rPr lang="en-US" dirty="0" err="1"/>
              <a:t>fertig</a:t>
            </a:r>
            <a:r>
              <a:rPr lang="en-US" dirty="0"/>
              <a:t>).
</a:t>
            </a:r>
            <a:br>
              <a:rPr lang="en-US" dirty="0"/>
            </a:br>
            <a:endParaRPr lang="en-GB" dirty="0"/>
          </a:p>
        </p:txBody>
      </p:sp>
      <p:pic>
        <p:nvPicPr>
          <p:cNvPr id="5" name="Picture 4" descr="https://commons.wikimedia.org/wiki/File:30_degree_reference_angles.svg">
            <a:extLst>
              <a:ext uri="{FF2B5EF4-FFF2-40B4-BE49-F238E27FC236}">
                <a16:creationId xmlns:a16="http://schemas.microsoft.com/office/drawing/2014/main" id="{0D6E7E77-8450-4672-982D-F85E6B714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86" y="2064808"/>
            <a:ext cx="4306526" cy="35373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9197ED-E992-6945-8103-1217F6AD687E}"/>
              </a:ext>
            </a:extLst>
          </p:cNvPr>
          <p:cNvSpPr/>
          <p:nvPr/>
        </p:nvSpPr>
        <p:spPr>
          <a:xfrm>
            <a:off x="8355227" y="3429000"/>
            <a:ext cx="516101" cy="4273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741359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93629B-2013-4786-97EB-78B4A2B6C7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8DB403"/>
                </a:solidFill>
              </a:rPr>
              <a:t>Tasg</a:t>
            </a:r>
            <a:r>
              <a:rPr lang="en-GB" b="1" dirty="0">
                <a:solidFill>
                  <a:srgbClr val="8DB403"/>
                </a:solidFill>
              </a:rPr>
              <a:t>: </a:t>
            </a:r>
            <a:r>
              <a:rPr lang="en-GB" b="1" dirty="0" err="1">
                <a:solidFill>
                  <a:srgbClr val="8DB403"/>
                </a:solidFill>
              </a:rPr>
              <a:t>Geometreg</a:t>
            </a:r>
            <a:endParaRPr lang="en-GB" b="1" dirty="0">
              <a:solidFill>
                <a:srgbClr val="8DB403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06E99-5441-724C-B599-E72923B5A2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Ceisiwch</a:t>
            </a:r>
            <a:r>
              <a:rPr lang="en-US" dirty="0"/>
              <a:t> </a:t>
            </a:r>
            <a:r>
              <a:rPr lang="en-US" dirty="0" err="1"/>
              <a:t>adnabod</a:t>
            </a:r>
            <a:r>
              <a:rPr lang="en-US" dirty="0"/>
              <a:t> y </a:t>
            </a:r>
            <a:r>
              <a:rPr lang="en-US" dirty="0" err="1"/>
              <a:t>siapiau</a:t>
            </a:r>
            <a:r>
              <a:rPr lang="en-US" dirty="0"/>
              <a:t> 2D </a:t>
            </a:r>
            <a:r>
              <a:rPr lang="en-US" dirty="0" err="1"/>
              <a:t>o'r</a:t>
            </a:r>
            <a:r>
              <a:rPr lang="en-US" dirty="0"/>
              <a:t> </a:t>
            </a:r>
            <a:r>
              <a:rPr lang="en-US" dirty="0" err="1"/>
              <a:t>priodweddau</a:t>
            </a:r>
            <a:r>
              <a:rPr lang="en-US" dirty="0"/>
              <a:t> a </a:t>
            </a:r>
            <a:r>
              <a:rPr lang="en-US" dirty="0" err="1"/>
              <a:t>roddir</a:t>
            </a:r>
            <a:r>
              <a:rPr lang="en-US" dirty="0"/>
              <a:t>
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C8A59A-22B8-4B8E-8B58-60E41A056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542163"/>
              </p:ext>
            </p:extLst>
          </p:nvPr>
        </p:nvGraphicFramePr>
        <p:xfrm>
          <a:off x="2756482" y="3224834"/>
          <a:ext cx="3596640" cy="2468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96640">
                  <a:extLst>
                    <a:ext uri="{9D8B030D-6E8A-4147-A177-3AD203B41FA5}">
                      <a16:colId xmlns:a16="http://schemas.microsoft.com/office/drawing/2014/main" val="2253456401"/>
                    </a:ext>
                  </a:extLst>
                </a:gridCol>
              </a:tblGrid>
              <a:tr h="582845">
                <a:tc>
                  <a:txBody>
                    <a:bodyPr/>
                    <a:lstStyle/>
                    <a:p>
                      <a:pPr marL="342900" indent="-342900">
                        <a:buAutoNum type="alphaLcParenR"/>
                      </a:pPr>
                      <a:r>
                        <a:rPr lang="en-GB" sz="1800" b="0" dirty="0">
                          <a:latin typeface="Bariol Bold"/>
                        </a:rPr>
                        <a:t>2 set o </a:t>
                      </a:r>
                      <a:r>
                        <a:rPr lang="en-GB" sz="1800" b="0" dirty="0" err="1">
                          <a:latin typeface="Bariol Bold"/>
                        </a:rPr>
                        <a:t>ochrau</a:t>
                      </a:r>
                      <a:r>
                        <a:rPr lang="en-GB" sz="1800" b="0" dirty="0">
                          <a:latin typeface="Bariol Bold"/>
                        </a:rPr>
                        <a:t> </a:t>
                      </a:r>
                      <a:r>
                        <a:rPr lang="en-GB" sz="1800" b="0" dirty="0" err="1">
                          <a:latin typeface="Bariol Bold"/>
                        </a:rPr>
                        <a:t>cyfartal</a:t>
                      </a:r>
                      <a:r>
                        <a:rPr lang="en-GB" sz="1800" b="0" dirty="0">
                          <a:latin typeface="Bariol Bold"/>
                        </a:rPr>
                        <a:t>
4 </a:t>
                      </a:r>
                      <a:r>
                        <a:rPr lang="en-GB" sz="1800" b="0" dirty="0" err="1">
                          <a:latin typeface="Bariol Bold"/>
                        </a:rPr>
                        <a:t>ongl</a:t>
                      </a:r>
                      <a:r>
                        <a:rPr lang="en-GB" sz="1800" b="0" dirty="0">
                          <a:latin typeface="Bariol Bold"/>
                        </a:rPr>
                        <a:t> </a:t>
                      </a:r>
                      <a:r>
                        <a:rPr lang="en-GB" sz="1800" b="0" dirty="0" err="1">
                          <a:latin typeface="Bariol Bold"/>
                        </a:rPr>
                        <a:t>gyfartal</a:t>
                      </a:r>
                      <a:r>
                        <a:rPr lang="en-GB" sz="1800" b="0" dirty="0">
                          <a:latin typeface="Bariol Bold"/>
                        </a:rPr>
                        <a:t> (90 °)
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llinellau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cymesuredd</a:t>
                      </a:r>
                      <a:endParaRPr lang="en-GB" sz="1800" b="0" dirty="0">
                        <a:latin typeface="Bariol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681183"/>
                  </a:ext>
                </a:extLst>
              </a:tr>
              <a:tr h="582845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a) 4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ochr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gyfartal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b) 4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ongl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gyfartal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 (90 °)
c) 4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llinell</a:t>
                      </a:r>
                      <a:r>
                        <a:rPr lang="en-US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Bariol Bold"/>
                          <a:ea typeface="+mn-ea"/>
                          <a:cs typeface="+mn-cs"/>
                        </a:rPr>
                        <a:t>cymesuredd</a:t>
                      </a:r>
                      <a:endParaRPr lang="en-GB" sz="1800" dirty="0">
                        <a:latin typeface="Bariol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72240"/>
                  </a:ext>
                </a:extLst>
              </a:tr>
              <a:tr h="582845">
                <a:tc>
                  <a:txBody>
                    <a:bodyPr/>
                    <a:lstStyle/>
                    <a:p>
                      <a:pPr marL="342900" indent="-342900">
                        <a:buAutoNum type="alphaLcParenR"/>
                      </a:pPr>
                      <a:r>
                        <a:rPr lang="en-GB" sz="1800" dirty="0">
                          <a:latin typeface="Bariol Bold"/>
                        </a:rPr>
                        <a:t>3 </a:t>
                      </a:r>
                      <a:r>
                        <a:rPr lang="en-GB" sz="1800" dirty="0" err="1">
                          <a:latin typeface="Bariol Bold"/>
                        </a:rPr>
                        <a:t>ochr</a:t>
                      </a:r>
                      <a:r>
                        <a:rPr lang="en-GB" sz="1800" dirty="0">
                          <a:latin typeface="Bariol Bold"/>
                        </a:rPr>
                        <a:t> </a:t>
                      </a:r>
                      <a:r>
                        <a:rPr lang="en-GB" sz="1800" dirty="0" err="1">
                          <a:latin typeface="Bariol Bold"/>
                        </a:rPr>
                        <a:t>gyfartal</a:t>
                      </a:r>
                      <a:r>
                        <a:rPr lang="en-GB" sz="1800" dirty="0">
                          <a:latin typeface="Bariol Bold"/>
                        </a:rPr>
                        <a:t>
3 </a:t>
                      </a:r>
                      <a:r>
                        <a:rPr lang="en-GB" sz="1800" dirty="0" err="1">
                          <a:latin typeface="Bariol Bold"/>
                        </a:rPr>
                        <a:t>ongl</a:t>
                      </a:r>
                      <a:r>
                        <a:rPr lang="en-GB" sz="1800" dirty="0">
                          <a:latin typeface="Bariol Bold"/>
                        </a:rPr>
                        <a:t> </a:t>
                      </a:r>
                      <a:r>
                        <a:rPr lang="en-GB" sz="1800" dirty="0" err="1">
                          <a:latin typeface="Bariol Bold"/>
                        </a:rPr>
                        <a:t>gyfartal</a:t>
                      </a:r>
                      <a:r>
                        <a:rPr lang="en-GB" sz="1800" dirty="0">
                          <a:latin typeface="Bariol Bold"/>
                        </a:rPr>
                        <a:t> (60 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151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416171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camps_Theme_New">
  <a:themeElements>
    <a:clrScheme name="Technocamps">
      <a:dk1>
        <a:srgbClr val="000000"/>
      </a:dk1>
      <a:lt1>
        <a:srgbClr val="FFFFFF"/>
      </a:lt1>
      <a:dk2>
        <a:srgbClr val="000000"/>
      </a:dk2>
      <a:lt2>
        <a:srgbClr val="FCF9FF"/>
      </a:lt2>
      <a:accent1>
        <a:srgbClr val="8DB302"/>
      </a:accent1>
      <a:accent2>
        <a:srgbClr val="9A0A63"/>
      </a:accent2>
      <a:accent3>
        <a:srgbClr val="E7CB1B"/>
      </a:accent3>
      <a:accent4>
        <a:srgbClr val="95918F"/>
      </a:accent4>
      <a:accent5>
        <a:srgbClr val="494846"/>
      </a:accent5>
      <a:accent6>
        <a:srgbClr val="FCF9FF"/>
      </a:accent6>
      <a:hlink>
        <a:srgbClr val="8DB302"/>
      </a:hlink>
      <a:folHlink>
        <a:srgbClr val="9A0A63"/>
      </a:folHlink>
    </a:clrScheme>
    <a:fontScheme name="TechnocampsFonts">
      <a:majorFont>
        <a:latin typeface="Arial Rounded M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camps_Theme_New" id="{4E17E382-1373-314B-A6B4-BFCAE8F1C60D}" vid="{F423FED2-F208-564C-8F50-0977506F6F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Technocamps_Theme_New</Template>
  <TotalTime>2458</TotalTime>
  <Words>3934</Words>
  <Application>Microsoft Macintosh PowerPoint</Application>
  <PresentationFormat>On-screen Show (4:3)</PresentationFormat>
  <Paragraphs>554</Paragraphs>
  <Slides>62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2" baseType="lpstr">
      <vt:lpstr>Arial</vt:lpstr>
      <vt:lpstr>Arial Rounded MT Bold</vt:lpstr>
      <vt:lpstr>Bariol Bold</vt:lpstr>
      <vt:lpstr>Bariol-Light</vt:lpstr>
      <vt:lpstr>Calibri</vt:lpstr>
      <vt:lpstr>Cambria Math</vt:lpstr>
      <vt:lpstr>Century Gothic</vt:lpstr>
      <vt:lpstr>Courier New</vt:lpstr>
      <vt:lpstr>Luke Font</vt:lpstr>
      <vt:lpstr>Technocamps_Theme_New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Vaidhiyanathan R.</dc:creator>
  <cp:lastModifiedBy>Luke Clement</cp:lastModifiedBy>
  <cp:revision>88</cp:revision>
  <cp:lastPrinted>2019-07-29T09:16:44Z</cp:lastPrinted>
  <dcterms:created xsi:type="dcterms:W3CDTF">2019-03-26T12:51:03Z</dcterms:created>
  <dcterms:modified xsi:type="dcterms:W3CDTF">2022-10-28T15:43:34Z</dcterms:modified>
</cp:coreProperties>
</file>